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notesSlides/notesSlide7.xml" ContentType="application/vnd.openxmlformats-officedocument.presentationml.notesSlide+xml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10.bin" ContentType="application/vnd.openxmlformats-officedocument.oleObject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73" r:id="rId2"/>
    <p:sldId id="274" r:id="rId3"/>
    <p:sldId id="430" r:id="rId4"/>
    <p:sldId id="411" r:id="rId5"/>
    <p:sldId id="412" r:id="rId6"/>
    <p:sldId id="409" r:id="rId7"/>
    <p:sldId id="433" r:id="rId8"/>
    <p:sldId id="413" r:id="rId9"/>
    <p:sldId id="414" r:id="rId10"/>
    <p:sldId id="361" r:id="rId11"/>
    <p:sldId id="379" r:id="rId12"/>
    <p:sldId id="363" r:id="rId13"/>
    <p:sldId id="364" r:id="rId14"/>
    <p:sldId id="365" r:id="rId15"/>
    <p:sldId id="435" r:id="rId16"/>
    <p:sldId id="320" r:id="rId17"/>
    <p:sldId id="392" r:id="rId18"/>
    <p:sldId id="385" r:id="rId19"/>
    <p:sldId id="394" r:id="rId20"/>
    <p:sldId id="348" r:id="rId21"/>
    <p:sldId id="426" r:id="rId22"/>
    <p:sldId id="429" r:id="rId23"/>
    <p:sldId id="427" r:id="rId24"/>
    <p:sldId id="428" r:id="rId25"/>
    <p:sldId id="437" r:id="rId26"/>
    <p:sldId id="415" r:id="rId27"/>
    <p:sldId id="417" r:id="rId28"/>
    <p:sldId id="418" r:id="rId29"/>
    <p:sldId id="302" r:id="rId30"/>
    <p:sldId id="431" r:id="rId31"/>
    <p:sldId id="432" r:id="rId32"/>
    <p:sldId id="440" r:id="rId33"/>
    <p:sldId id="436" r:id="rId34"/>
    <p:sldId id="390" r:id="rId35"/>
    <p:sldId id="438" r:id="rId36"/>
    <p:sldId id="396" r:id="rId37"/>
    <p:sldId id="439" r:id="rId38"/>
    <p:sldId id="401" r:id="rId39"/>
    <p:sldId id="407" r:id="rId40"/>
    <p:sldId id="406" r:id="rId41"/>
    <p:sldId id="397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2FCE"/>
    <a:srgbClr val="C90000"/>
    <a:srgbClr val="FFFF00"/>
    <a:srgbClr val="CFB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3" autoAdjust="0"/>
    <p:restoredTop sz="97454" autoAdjust="0"/>
  </p:normalViewPr>
  <p:slideViewPr>
    <p:cSldViewPr snapToGrid="0" snapToObjects="1">
      <p:cViewPr>
        <p:scale>
          <a:sx n="100" d="100"/>
          <a:sy n="100" d="100"/>
        </p:scale>
        <p:origin x="-6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Relationship Id="rId2" Type="http://schemas.openxmlformats.org/officeDocument/2006/relationships/image" Target="../media/image2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Relationship Id="rId2" Type="http://schemas.openxmlformats.org/officeDocument/2006/relationships/image" Target="../media/image10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4" Type="http://schemas.openxmlformats.org/officeDocument/2006/relationships/image" Target="../media/image125.emf"/><Relationship Id="rId5" Type="http://schemas.openxmlformats.org/officeDocument/2006/relationships/image" Target="../media/image126.emf"/><Relationship Id="rId6" Type="http://schemas.openxmlformats.org/officeDocument/2006/relationships/image" Target="../media/image127.emf"/><Relationship Id="rId1" Type="http://schemas.openxmlformats.org/officeDocument/2006/relationships/image" Target="../media/image122.emf"/><Relationship Id="rId2" Type="http://schemas.openxmlformats.org/officeDocument/2006/relationships/image" Target="../media/image1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Relationship Id="rId2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Relationship Id="rId2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Relationship Id="rId2" Type="http://schemas.openxmlformats.org/officeDocument/2006/relationships/image" Target="../media/image9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8/26/16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9139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8/26/16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231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Counter-intuitively the best way is through an EM process: DIS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>
                <a:latin typeface="Helvetica" charset="0"/>
                <a:ea typeface="Helvetica" charset="0"/>
                <a:cs typeface="Helvetica" charset="0"/>
                <a:sym typeface="Helvetica" charset="0"/>
              </a:rPr>
              <a:t>y = inelasticity = fraction of the incoming electron energy carried by photon in the rest frame of the nucleon 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structure function F2 is sensitive to the sum of quark and anti-quark momentum distribution in the nucleon.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apparent scaling of the data with Q2 at large x in early DIS data from SLAC was termed “Bjorken scaling” and motivated the parton model.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In the parton model, FL = 0, while in QCD, it is directly proportional to the gluon structure function, FL(x,Q2) ~ aS xG(x,Q2), at low x.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solidFill>
                  <a:srgbClr val="000000"/>
                </a:solidFill>
                <a:ea typeface="Arial" charset="0"/>
                <a:cs typeface="Arial" charset="0"/>
                <a:sym typeface="Arial" charset="0"/>
              </a:rPr>
              <a:t>DGLAP: fixed x -&gt; evolution along Q2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sigma (gamma N) = sig_T + sig_L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sig_L ~ FL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sig_tot ~ F2/Q^2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\frac{d^2 \sigma^{ep \rightarrow eX}}{dx dQ^2} = \frac{4 \pi \alpha^2_{e.m.}}{xQ^4} \left[ \left(1-y+\frac{y^2}{2} \right ) F_2(x,Q^2) - \frac{y^2}{2} F_L(x,Q^2) \right]</a:t>
            </a:r>
            <a:endParaRPr lang="en-US" sz="110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endParaRPr lang="en-US" sz="1100">
              <a:solidFill>
                <a:srgbClr val="000000"/>
              </a:solidFill>
              <a:ea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32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0766" indent="-281064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4255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73957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23659" indent="-224851" defTabSz="908773"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73361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23062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72764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22466" indent="-224851" algn="ctr" defTabSz="90877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F59B806-CB3E-124E-86DA-94EDDA0A24E5}" type="slidenum">
              <a:rPr lang="en-US" sz="1200" b="0">
                <a:solidFill>
                  <a:srgbClr val="000000"/>
                </a:solidFill>
              </a:rPr>
              <a:pPr/>
              <a:t>6</a:t>
            </a:fld>
            <a:endParaRPr lang="en-US" sz="12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25" name="Shape 3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3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2300"/>
              <a:t>spin-dependent gluon distribution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29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Counter-intuitively the best way is through an EM process: DIS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>
                <a:latin typeface="Helvetica" charset="0"/>
                <a:ea typeface="Helvetica" charset="0"/>
                <a:cs typeface="Helvetica" charset="0"/>
                <a:sym typeface="Helvetica" charset="0"/>
              </a:rPr>
              <a:t>y = inelasticity = fraction of the incoming electron energy carried by photon in the rest frame of the nucleon 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structure function F2 is sensitive to the sum of quark and anti-quark momentum distribution in the nucleon.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The apparent scaling of the data with Q2 at large x in early DIS data from SLAC was termed “Bjorken scaling” and motivated the parton model.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ea typeface="Arial" charset="0"/>
                <a:cs typeface="Arial" charset="0"/>
                <a:sym typeface="Arial" charset="0"/>
              </a:rPr>
              <a:t>In the parton model, FL = 0, while in QCD, it is directly proportional to the gluon structure function, FL(x,Q2) ~ aS xG(x,Q2), at low x.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1400">
                <a:solidFill>
                  <a:srgbClr val="000000"/>
                </a:solidFill>
                <a:ea typeface="Arial" charset="0"/>
                <a:cs typeface="Arial" charset="0"/>
                <a:sym typeface="Arial" charset="0"/>
              </a:rPr>
              <a:t>DGLAP: fixed x -&gt; evolution along Q2</a:t>
            </a: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sigma (gamma N) = sig_T + sig_L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sig_L ~ FL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sig_tot ~ F2/Q^2</a:t>
            </a:r>
          </a:p>
          <a:p>
            <a:pPr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r>
              <a:rPr lang="en-US" sz="800">
                <a:latin typeface="Monaco" charset="0"/>
                <a:ea typeface="Monaco" charset="0"/>
                <a:cs typeface="Monaco" charset="0"/>
                <a:sym typeface="Monaco" charset="0"/>
              </a:rPr>
              <a:t>\frac{d^2 \sigma^{ep \rightarrow eX}}{dx dQ^2} = \frac{4 \pi \alpha^2_{e.m.}}{xQ^4} \left[ \left(1-y+\frac{y^2}{2} \right ) F_2(x,Q^2) - \frac{y^2}{2} F_L(x,Q^2) \right]</a:t>
            </a:r>
            <a:endParaRPr lang="en-US" sz="1100">
              <a:latin typeface="Helvetica" charset="0"/>
              <a:ea typeface="Helvetica" charset="0"/>
              <a:cs typeface="Helvetica" charset="0"/>
              <a:sym typeface="Helvetica" charset="0"/>
            </a:endParaRPr>
          </a:p>
          <a:p>
            <a:pPr>
              <a:spcBef>
                <a:spcPts val="413"/>
              </a:spcBef>
              <a:tabLst>
                <a:tab pos="254000" algn="l"/>
                <a:tab pos="495300" algn="l"/>
                <a:tab pos="749300" algn="l"/>
                <a:tab pos="1003300" algn="l"/>
                <a:tab pos="1244600" algn="l"/>
                <a:tab pos="1498600" algn="l"/>
                <a:tab pos="1752600" algn="l"/>
                <a:tab pos="2006600" algn="l"/>
                <a:tab pos="2247900" algn="l"/>
                <a:tab pos="2501900" algn="l"/>
                <a:tab pos="2755900" algn="l"/>
                <a:tab pos="2997200" algn="l"/>
              </a:tabLst>
            </a:pPr>
            <a:endParaRPr lang="en-US" sz="1100">
              <a:solidFill>
                <a:srgbClr val="000000"/>
              </a:solidFill>
              <a:ea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September, 2016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oleObject" Target="../embeddings/oleObject1.bin"/><Relationship Id="rId5" Type="http://schemas.openxmlformats.org/officeDocument/2006/relationships/image" Target="../media/image24.wmf"/><Relationship Id="rId6" Type="http://schemas.openxmlformats.org/officeDocument/2006/relationships/image" Target="../media/image27.jpeg"/><Relationship Id="rId7" Type="http://schemas.openxmlformats.org/officeDocument/2006/relationships/image" Target="../media/image6.jpeg"/><Relationship Id="rId8" Type="http://schemas.openxmlformats.org/officeDocument/2006/relationships/image" Target="../media/image4.png"/><Relationship Id="rId9" Type="http://schemas.openxmlformats.org/officeDocument/2006/relationships/oleObject" Target="../embeddings/oleObject2.bin"/><Relationship Id="rId10" Type="http://schemas.openxmlformats.org/officeDocument/2006/relationships/image" Target="../media/image2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28.emf"/><Relationship Id="rId7" Type="http://schemas.openxmlformats.org/officeDocument/2006/relationships/oleObject" Target="../embeddings/oleObject4.bin"/><Relationship Id="rId8" Type="http://schemas.openxmlformats.org/officeDocument/2006/relationships/image" Target="../media/image29.emf"/><Relationship Id="rId9" Type="http://schemas.openxmlformats.org/officeDocument/2006/relationships/image" Target="../media/image32.jp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34.emf"/><Relationship Id="rId5" Type="http://schemas.openxmlformats.org/officeDocument/2006/relationships/image" Target="../media/image35.emf"/><Relationship Id="rId6" Type="http://schemas.openxmlformats.org/officeDocument/2006/relationships/image" Target="../media/image36.emf"/><Relationship Id="rId7" Type="http://schemas.openxmlformats.org/officeDocument/2006/relationships/image" Target="../media/image37.emf"/><Relationship Id="rId8" Type="http://schemas.openxmlformats.org/officeDocument/2006/relationships/image" Target="../media/image38.jp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43.emf"/><Relationship Id="rId5" Type="http://schemas.openxmlformats.org/officeDocument/2006/relationships/image" Target="../media/image44.emf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4" Type="http://schemas.openxmlformats.org/officeDocument/2006/relationships/oleObject" Target="../embeddings/oleObject6.bin"/><Relationship Id="rId5" Type="http://schemas.openxmlformats.org/officeDocument/2006/relationships/image" Target="../media/image48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4" Type="http://schemas.openxmlformats.org/officeDocument/2006/relationships/image" Target="../media/image52.emf"/><Relationship Id="rId5" Type="http://schemas.openxmlformats.org/officeDocument/2006/relationships/image" Target="../media/image53.emf"/><Relationship Id="rId6" Type="http://schemas.openxmlformats.org/officeDocument/2006/relationships/image" Target="../media/image54.emf"/><Relationship Id="rId7" Type="http://schemas.openxmlformats.org/officeDocument/2006/relationships/image" Target="../media/image55.emf"/><Relationship Id="rId8" Type="http://schemas.openxmlformats.org/officeDocument/2006/relationships/oleObject" Target="../embeddings/oleObject7.bin"/><Relationship Id="rId9" Type="http://schemas.openxmlformats.org/officeDocument/2006/relationships/image" Target="../media/image50.emf"/><Relationship Id="rId10" Type="http://schemas.openxmlformats.org/officeDocument/2006/relationships/image" Target="../media/image56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4" Type="http://schemas.openxmlformats.org/officeDocument/2006/relationships/image" Target="../media/image67.emf"/><Relationship Id="rId5" Type="http://schemas.openxmlformats.org/officeDocument/2006/relationships/image" Target="../media/image68.emf"/><Relationship Id="rId6" Type="http://schemas.openxmlformats.org/officeDocument/2006/relationships/image" Target="../media/image69.emf"/><Relationship Id="rId7" Type="http://schemas.openxmlformats.org/officeDocument/2006/relationships/image" Target="../media/image70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4" Type="http://schemas.openxmlformats.org/officeDocument/2006/relationships/image" Target="../media/image71.emf"/><Relationship Id="rId5" Type="http://schemas.openxmlformats.org/officeDocument/2006/relationships/image" Target="../media/image73.png"/><Relationship Id="rId6" Type="http://schemas.openxmlformats.org/officeDocument/2006/relationships/image" Target="../media/image74.emf"/><Relationship Id="rId7" Type="http://schemas.openxmlformats.org/officeDocument/2006/relationships/oleObject" Target="../embeddings/oleObject9.bin"/><Relationship Id="rId8" Type="http://schemas.openxmlformats.org/officeDocument/2006/relationships/image" Target="../media/image72.emf"/><Relationship Id="rId9" Type="http://schemas.openxmlformats.org/officeDocument/2006/relationships/image" Target="../media/image61.emf"/><Relationship Id="rId10" Type="http://schemas.openxmlformats.org/officeDocument/2006/relationships/image" Target="../media/image75.png"/><Relationship Id="rId11" Type="http://schemas.openxmlformats.org/officeDocument/2006/relationships/image" Target="../media/image76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4" Type="http://schemas.openxmlformats.org/officeDocument/2006/relationships/image" Target="../media/image83.png"/><Relationship Id="rId5" Type="http://schemas.openxmlformats.org/officeDocument/2006/relationships/image" Target="../media/image84.jpeg"/><Relationship Id="rId6" Type="http://schemas.openxmlformats.org/officeDocument/2006/relationships/image" Target="../media/image85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86.emf"/><Relationship Id="rId5" Type="http://schemas.openxmlformats.org/officeDocument/2006/relationships/image" Target="../media/image73.png"/><Relationship Id="rId6" Type="http://schemas.openxmlformats.org/officeDocument/2006/relationships/oleObject" Target="../embeddings/oleObject10.bin"/><Relationship Id="rId7" Type="http://schemas.openxmlformats.org/officeDocument/2006/relationships/image" Target="../media/image71.emf"/><Relationship Id="rId8" Type="http://schemas.openxmlformats.org/officeDocument/2006/relationships/image" Target="../media/image87.png"/><Relationship Id="rId9" Type="http://schemas.openxmlformats.org/officeDocument/2006/relationships/image" Target="../media/image88.png"/><Relationship Id="rId10" Type="http://schemas.openxmlformats.org/officeDocument/2006/relationships/image" Target="../media/image89.png"/><Relationship Id="rId11" Type="http://schemas.openxmlformats.org/officeDocument/2006/relationships/image" Target="../media/image90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8.emf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4" Type="http://schemas.openxmlformats.org/officeDocument/2006/relationships/image" Target="../media/image93.emf"/><Relationship Id="rId5" Type="http://schemas.openxmlformats.org/officeDocument/2006/relationships/image" Target="../media/image94.emf"/><Relationship Id="rId6" Type="http://schemas.openxmlformats.org/officeDocument/2006/relationships/image" Target="../media/image95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4" Type="http://schemas.openxmlformats.org/officeDocument/2006/relationships/image" Target="../media/image99.emf"/><Relationship Id="rId5" Type="http://schemas.openxmlformats.org/officeDocument/2006/relationships/oleObject" Target="../embeddings/oleObject11.bin"/><Relationship Id="rId6" Type="http://schemas.openxmlformats.org/officeDocument/2006/relationships/image" Target="../media/image96.e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97.emf"/><Relationship Id="rId9" Type="http://schemas.openxmlformats.org/officeDocument/2006/relationships/image" Target="../media/image100.emf"/><Relationship Id="rId10" Type="http://schemas.openxmlformats.org/officeDocument/2006/relationships/image" Target="../media/image101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4" Type="http://schemas.openxmlformats.org/officeDocument/2006/relationships/image" Target="../media/image103.emf"/><Relationship Id="rId5" Type="http://schemas.openxmlformats.org/officeDocument/2006/relationships/image" Target="../media/image104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oleObject" Target="../embeddings/oleObject14.bin"/><Relationship Id="rId5" Type="http://schemas.openxmlformats.org/officeDocument/2006/relationships/image" Target="../media/image105.emf"/><Relationship Id="rId6" Type="http://schemas.openxmlformats.org/officeDocument/2006/relationships/oleObject" Target="../embeddings/oleObject15.bin"/><Relationship Id="rId7" Type="http://schemas.openxmlformats.org/officeDocument/2006/relationships/image" Target="../media/image106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6" Type="http://schemas.openxmlformats.org/officeDocument/2006/relationships/image" Target="../media/image116.png"/><Relationship Id="rId7" Type="http://schemas.openxmlformats.org/officeDocument/2006/relationships/image" Target="../media/image11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19.emf"/><Relationship Id="rId5" Type="http://schemas.openxmlformats.org/officeDocument/2006/relationships/oleObject" Target="../embeddings/oleObject16.bin"/><Relationship Id="rId6" Type="http://schemas.openxmlformats.org/officeDocument/2006/relationships/image" Target="../media/image118.emf"/><Relationship Id="rId7" Type="http://schemas.openxmlformats.org/officeDocument/2006/relationships/image" Target="../media/image120.emf"/><Relationship Id="rId8" Type="http://schemas.openxmlformats.org/officeDocument/2006/relationships/image" Target="../media/image121.png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5.emf"/><Relationship Id="rId12" Type="http://schemas.openxmlformats.org/officeDocument/2006/relationships/oleObject" Target="../embeddings/oleObject21.bin"/><Relationship Id="rId13" Type="http://schemas.openxmlformats.org/officeDocument/2006/relationships/image" Target="../media/image126.emf"/><Relationship Id="rId14" Type="http://schemas.openxmlformats.org/officeDocument/2006/relationships/oleObject" Target="../embeddings/oleObject22.bin"/><Relationship Id="rId15" Type="http://schemas.openxmlformats.org/officeDocument/2006/relationships/image" Target="../media/image127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7.bin"/><Relationship Id="rId4" Type="http://schemas.openxmlformats.org/officeDocument/2006/relationships/image" Target="../media/image122.emf"/><Relationship Id="rId5" Type="http://schemas.openxmlformats.org/officeDocument/2006/relationships/image" Target="../media/image128.png"/><Relationship Id="rId6" Type="http://schemas.openxmlformats.org/officeDocument/2006/relationships/oleObject" Target="../embeddings/oleObject18.bin"/><Relationship Id="rId7" Type="http://schemas.openxmlformats.org/officeDocument/2006/relationships/image" Target="../media/image123.emf"/><Relationship Id="rId8" Type="http://schemas.openxmlformats.org/officeDocument/2006/relationships/oleObject" Target="../embeddings/oleObject19.bin"/><Relationship Id="rId9" Type="http://schemas.openxmlformats.org/officeDocument/2006/relationships/image" Target="../media/image124.emf"/><Relationship Id="rId10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15.png"/><Relationship Id="rId5" Type="http://schemas.openxmlformats.org/officeDocument/2006/relationships/image" Target="../media/image16.jpeg"/><Relationship Id="rId6" Type="http://schemas.openxmlformats.org/officeDocument/2006/relationships/image" Target="../media/image17.png"/><Relationship Id="rId7" Type="http://schemas.openxmlformats.org/officeDocument/2006/relationships/image" Target="../media/image18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RHIC_Schematic_rev0616_draft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9100" y="2040378"/>
            <a:ext cx="5756540" cy="4050899"/>
          </a:xfrm>
          <a:prstGeom prst="rect">
            <a:avLst/>
          </a:prstGeom>
        </p:spPr>
      </p:pic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872640"/>
            <a:ext cx="7870936" cy="699904"/>
          </a:xfrm>
          <a:solidFill>
            <a:srgbClr val="FFFFFF"/>
          </a:solidFill>
        </p:spPr>
        <p:txBody>
          <a:bodyPr lIns="93789" tIns="110429" rIns="93789" bIns="46894">
            <a:normAutofit lnSpcReduction="10000"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DIFFRACTION 2016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err="1" smtClean="0">
                <a:solidFill>
                  <a:srgbClr val="003399"/>
                </a:solidFill>
              </a:rPr>
              <a:t>Acireale</a:t>
            </a:r>
            <a:r>
              <a:rPr lang="en-GB" sz="1700" b="1" dirty="0" smtClean="0">
                <a:solidFill>
                  <a:srgbClr val="003399"/>
                </a:solidFill>
              </a:rPr>
              <a:t> (Italy)</a:t>
            </a:r>
            <a:r>
              <a:rPr lang="en-GB" sz="1700" b="1" i="1" dirty="0" smtClean="0">
                <a:solidFill>
                  <a:srgbClr val="003399"/>
                </a:solidFill>
              </a:rPr>
              <a:t>, Sep 2016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143231" y="72301"/>
            <a:ext cx="8860857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+mj-lt"/>
                <a:ea typeface="DejaVu Sans" charset="0"/>
                <a:cs typeface="DejaVu Sans" charset="0"/>
              </a:rPr>
              <a:t>Physics at the eRHIC electron-ion collider</a:t>
            </a:r>
          </a:p>
        </p:txBody>
      </p:sp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7708" y="176331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840" y="5980164"/>
            <a:ext cx="1924228" cy="481057"/>
          </a:xfrm>
          <a:prstGeom prst="rect">
            <a:avLst/>
          </a:prstGeom>
        </p:spPr>
      </p:pic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79114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333399"/>
                </a:solidFill>
              </a:rPr>
              <a:t>Salvatore </a:t>
            </a:r>
            <a:r>
              <a:rPr lang="en-GB" sz="2800" b="1" dirty="0" smtClean="0">
                <a:solidFill>
                  <a:srgbClr val="333399"/>
                </a:solidFill>
              </a:rPr>
              <a:t>Fazio </a:t>
            </a:r>
            <a:br>
              <a:rPr lang="en-GB" sz="2800" b="1" dirty="0" smtClean="0">
                <a:solidFill>
                  <a:srgbClr val="333399"/>
                </a:solidFill>
              </a:rPr>
            </a:br>
            <a:r>
              <a:rPr lang="en-GB" sz="1600" b="1" i="1" dirty="0" smtClean="0">
                <a:solidFill>
                  <a:srgbClr val="333399"/>
                </a:solidFill>
              </a:rPr>
              <a:t>for the BNL EIC Science Task Force </a:t>
            </a: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endParaRPr lang="en-GB" sz="1900" b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957" y="4119963"/>
            <a:ext cx="19070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</a:t>
            </a:r>
          </a:p>
          <a:p>
            <a:r>
              <a:rPr lang="en-US" sz="1600" dirty="0" smtClean="0"/>
              <a:t>Gluon: 20% (RHIC)     </a:t>
            </a:r>
          </a:p>
          <a:p>
            <a:r>
              <a:rPr lang="en-US" sz="1600" dirty="0" smtClean="0"/>
              <a:t>Quarks: 30% (DIS)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MISS 50%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</a:t>
            </a:r>
            <a:r>
              <a:rPr lang="en-US" sz="1600" dirty="0" smtClean="0">
                <a:solidFill>
                  <a:srgbClr val="FF00FF"/>
                </a:solidFill>
                <a:sym typeface="Wingdings"/>
              </a:rPr>
              <a:t> low </a:t>
            </a:r>
            <a:r>
              <a:rPr lang="en-US" sz="1600" dirty="0" err="1" smtClean="0">
                <a:solidFill>
                  <a:srgbClr val="FF00FF"/>
                </a:solidFill>
                <a:sym typeface="Wingdings"/>
              </a:rPr>
              <a:t>x</a:t>
            </a:r>
            <a:endParaRPr lang="en-US" sz="1600" dirty="0" smtClean="0">
              <a:solidFill>
                <a:srgbClr val="FF00FF"/>
              </a:solidFill>
            </a:endParaRPr>
          </a:p>
        </p:txBody>
      </p:sp>
      <p:grpSp>
        <p:nvGrpSpPr>
          <p:cNvPr id="33" name="Group 20"/>
          <p:cNvGrpSpPr>
            <a:grpSpLocks/>
          </p:cNvGrpSpPr>
          <p:nvPr/>
        </p:nvGrpSpPr>
        <p:grpSpPr bwMode="auto">
          <a:xfrm>
            <a:off x="6930685" y="4241368"/>
            <a:ext cx="2040561" cy="1788585"/>
            <a:chOff x="1680" y="1103"/>
            <a:chExt cx="2626" cy="2149"/>
          </a:xfrm>
        </p:grpSpPr>
        <p:pic>
          <p:nvPicPr>
            <p:cNvPr id="34" name="Picture 21" descr="nucleonpuzzle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680" y="1103"/>
              <a:ext cx="2401" cy="2149"/>
            </a:xfrm>
            <a:prstGeom prst="rect">
              <a:avLst/>
            </a:prstGeom>
            <a:noFill/>
          </p:spPr>
        </p:pic>
        <p:sp>
          <p:nvSpPr>
            <p:cNvPr id="35" name="Text Box 22"/>
            <p:cNvSpPr txBox="1">
              <a:spLocks noChangeArrowheads="1"/>
            </p:cNvSpPr>
            <p:nvPr/>
          </p:nvSpPr>
          <p:spPr bwMode="auto">
            <a:xfrm>
              <a:off x="1819" y="1476"/>
              <a:ext cx="90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6" name="Text Box 23"/>
            <p:cNvSpPr txBox="1">
              <a:spLocks noChangeArrowheads="1"/>
            </p:cNvSpPr>
            <p:nvPr/>
          </p:nvSpPr>
          <p:spPr bwMode="auto">
            <a:xfrm>
              <a:off x="2465" y="2657"/>
              <a:ext cx="5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dirty="0">
                <a:solidFill>
                  <a:srgbClr val="FFFF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3059" y="1364"/>
              <a:ext cx="61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g</a:t>
              </a:r>
              <a:endParaRPr lang="en-GB" sz="16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8" name="Text Box 25"/>
            <p:cNvSpPr txBox="1">
              <a:spLocks noChangeArrowheads="1"/>
            </p:cNvSpPr>
            <p:nvPr/>
          </p:nvSpPr>
          <p:spPr bwMode="auto">
            <a:xfrm>
              <a:off x="1754" y="2109"/>
              <a:ext cx="7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  <a:cs typeface="Symbol" charset="2"/>
                </a:rPr>
                <a:t>S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L</a:t>
              </a:r>
              <a:r>
                <a:rPr lang="en-US" sz="1600" b="1" baseline="-25000" dirty="0" err="1" smtClean="0"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3675" y="2200"/>
              <a:ext cx="63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d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q</a:t>
              </a:r>
              <a:endParaRPr lang="en-GB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</a:endParaRPr>
            </a:p>
          </p:txBody>
        </p:sp>
        <p:graphicFrame>
          <p:nvGraphicFramePr>
            <p:cNvPr id="40" name="Object 27"/>
            <p:cNvGraphicFramePr>
              <a:graphicFrameLocks noChangeAspect="1"/>
            </p:cNvGraphicFramePr>
            <p:nvPr/>
          </p:nvGraphicFramePr>
          <p:xfrm>
            <a:off x="3409" y="2453"/>
            <a:ext cx="26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85" name="Equation" r:id="rId4" imgW="419040" imgH="431640" progId="">
                    <p:embed/>
                  </p:oleObj>
                </mc:Choice>
                <mc:Fallback>
                  <p:oleObj name="Equation" r:id="rId4" imgW="419040" imgH="431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9" y="2453"/>
                          <a:ext cx="264" cy="2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TextBox 31"/>
          <p:cNvSpPr txBox="1"/>
          <p:nvPr/>
        </p:nvSpPr>
        <p:spPr>
          <a:xfrm>
            <a:off x="188257" y="5245705"/>
            <a:ext cx="61109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eRHIC: </a:t>
            </a:r>
          </a:p>
          <a:p>
            <a:r>
              <a:rPr lang="en-US" sz="1600" b="1" dirty="0" smtClean="0">
                <a:cs typeface="Symbol" charset="2"/>
              </a:rPr>
              <a:t>The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-range will be</a:t>
            </a:r>
            <a:r>
              <a:rPr lang="en-US" sz="1600" b="1" dirty="0" smtClean="0"/>
              <a:t> extended by three orders of magnitude, allowing an extremely precise measurement in the earlier poorly known area </a:t>
            </a:r>
            <a:endParaRPr 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188700" y="3187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44" name="Group 43"/>
          <p:cNvGrpSpPr/>
          <p:nvPr/>
        </p:nvGrpSpPr>
        <p:grpSpPr>
          <a:xfrm>
            <a:off x="110757" y="742218"/>
            <a:ext cx="2518143" cy="3621389"/>
            <a:chOff x="1028142" y="577712"/>
            <a:chExt cx="2518143" cy="3621389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142" y="577712"/>
              <a:ext cx="2425250" cy="3415845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137490" y="3829769"/>
              <a:ext cx="2408795" cy="36933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rgbClr val="FFFFFF"/>
                  </a:solidFill>
                </a:rPr>
                <a:t>The Spin Sum Rule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518458" y="3324841"/>
              <a:ext cx="1530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</a:rPr>
                <a:t>The Holy Grail</a:t>
              </a:r>
              <a:endParaRPr lang="en-US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uppierung 40"/>
          <p:cNvGrpSpPr/>
          <p:nvPr/>
        </p:nvGrpSpPr>
        <p:grpSpPr>
          <a:xfrm>
            <a:off x="2842843" y="809570"/>
            <a:ext cx="6095325" cy="3259593"/>
            <a:chOff x="310168" y="736777"/>
            <a:chExt cx="6095325" cy="3383541"/>
          </a:xfrm>
        </p:grpSpPr>
        <p:sp>
          <p:nvSpPr>
            <p:cNvPr id="49" name="Abgerundetes Rechteck 10"/>
            <p:cNvSpPr/>
            <p:nvPr/>
          </p:nvSpPr>
          <p:spPr>
            <a:xfrm>
              <a:off x="310168" y="736777"/>
              <a:ext cx="6095325" cy="338354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0" name="Picture 27" descr="uli_nucleon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29919" y="842963"/>
              <a:ext cx="971572" cy="842963"/>
            </a:xfrm>
            <a:prstGeom prst="rect">
              <a:avLst/>
            </a:prstGeom>
            <a:noFill/>
          </p:spPr>
        </p:pic>
        <p:sp>
          <p:nvSpPr>
            <p:cNvPr id="51" name="Textfeld 13"/>
            <p:cNvSpPr txBox="1"/>
            <p:nvPr/>
          </p:nvSpPr>
          <p:spPr>
            <a:xfrm>
              <a:off x="1293385" y="1036928"/>
              <a:ext cx="1644401" cy="41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52" name="Gruppierung 7"/>
            <p:cNvGrpSpPr/>
            <p:nvPr/>
          </p:nvGrpSpPr>
          <p:grpSpPr>
            <a:xfrm>
              <a:off x="409549" y="1735367"/>
              <a:ext cx="670192" cy="524904"/>
              <a:chOff x="171450" y="2291391"/>
              <a:chExt cx="822748" cy="698500"/>
            </a:xfrm>
          </p:grpSpPr>
          <p:pic>
            <p:nvPicPr>
              <p:cNvPr id="59" name="Bild 1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6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3" name="Textfeld 17"/>
            <p:cNvSpPr txBox="1"/>
            <p:nvPr/>
          </p:nvSpPr>
          <p:spPr>
            <a:xfrm>
              <a:off x="832745" y="1797731"/>
              <a:ext cx="5483847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polarization of gluons at small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 where they are most abundant?</a:t>
              </a:r>
            </a:p>
          </p:txBody>
        </p:sp>
        <p:grpSp>
          <p:nvGrpSpPr>
            <p:cNvPr id="54" name="Gruppierung 7"/>
            <p:cNvGrpSpPr/>
            <p:nvPr/>
          </p:nvGrpSpPr>
          <p:grpSpPr>
            <a:xfrm>
              <a:off x="409549" y="2640421"/>
              <a:ext cx="670192" cy="524904"/>
              <a:chOff x="171450" y="2291391"/>
              <a:chExt cx="822748" cy="698500"/>
            </a:xfrm>
          </p:grpSpPr>
          <p:pic>
            <p:nvPicPr>
              <p:cNvPr id="57" name="Bild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5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55" name="Textfeld 22"/>
            <p:cNvSpPr txBox="1"/>
            <p:nvPr/>
          </p:nvSpPr>
          <p:spPr>
            <a:xfrm>
              <a:off x="832745" y="2679702"/>
              <a:ext cx="5483848" cy="607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flavor decomposition of the polarized sea depending on </a:t>
              </a:r>
              <a:r>
                <a:rPr lang="en-US" sz="1600" dirty="0" err="1" smtClean="0">
                  <a:latin typeface="Comic Sans MS"/>
                  <a:cs typeface="Comic Sans MS"/>
                </a:rPr>
                <a:t>x</a:t>
              </a:r>
              <a:r>
                <a:rPr lang="en-US" sz="1600" dirty="0" smtClean="0">
                  <a:latin typeface="Comic Sans MS"/>
                  <a:cs typeface="Comic Sans MS"/>
                </a:rPr>
                <a:t>?</a:t>
              </a:r>
            </a:p>
          </p:txBody>
        </p:sp>
        <p:sp>
          <p:nvSpPr>
            <p:cNvPr id="56" name="Textfeld 23"/>
            <p:cNvSpPr txBox="1"/>
            <p:nvPr/>
          </p:nvSpPr>
          <p:spPr>
            <a:xfrm>
              <a:off x="310168" y="3599006"/>
              <a:ext cx="6006425" cy="351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contributions to the proton spin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413009" y="4131797"/>
            <a:ext cx="2507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“Helicity sum rule”</a:t>
            </a:r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575105"/>
              </p:ext>
            </p:extLst>
          </p:nvPr>
        </p:nvGraphicFramePr>
        <p:xfrm>
          <a:off x="2618326" y="4525495"/>
          <a:ext cx="3873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86" name="Equation" r:id="rId9" imgW="3873500" imgH="533400" progId="">
                  <p:embed/>
                </p:oleObj>
              </mc:Choice>
              <mc:Fallback>
                <p:oleObj name="Equation" r:id="rId9" imgW="3873500" imgH="533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8326" y="4525495"/>
                        <a:ext cx="3873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AutoShape 9"/>
          <p:cNvSpPr>
            <a:spLocks noChangeAspect="1"/>
          </p:cNvSpPr>
          <p:nvPr/>
        </p:nvSpPr>
        <p:spPr bwMode="auto">
          <a:xfrm rot="5400000">
            <a:off x="4845588" y="4796430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4" name="AutoShape 9"/>
          <p:cNvSpPr>
            <a:spLocks noChangeAspect="1"/>
          </p:cNvSpPr>
          <p:nvPr/>
        </p:nvSpPr>
        <p:spPr bwMode="auto">
          <a:xfrm rot="5400000">
            <a:off x="6081721" y="4754098"/>
            <a:ext cx="96838" cy="582613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34943" y="5156262"/>
            <a:ext cx="103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total </a:t>
            </a:r>
            <a:r>
              <a:rPr lang="en-US" sz="1200" dirty="0" err="1" smtClean="0">
                <a:solidFill>
                  <a:srgbClr val="FF0000"/>
                </a:solidFill>
              </a:rPr>
              <a:t>u+d+s</a:t>
            </a:r>
            <a:endParaRPr lang="en-US" sz="120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quark spin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672676" y="5130862"/>
            <a:ext cx="943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angular </a:t>
            </a:r>
          </a:p>
          <a:p>
            <a:pPr algn="ctr"/>
            <a:r>
              <a:rPr lang="en-US" sz="1200" dirty="0" smtClean="0">
                <a:solidFill>
                  <a:srgbClr val="3366FF"/>
                </a:solidFill>
              </a:rPr>
              <a:t>momentum</a:t>
            </a:r>
          </a:p>
        </p:txBody>
      </p:sp>
      <p:sp>
        <p:nvSpPr>
          <p:cNvPr id="67" name="AutoShape 9"/>
          <p:cNvSpPr>
            <a:spLocks noChangeAspect="1"/>
          </p:cNvSpPr>
          <p:nvPr/>
        </p:nvSpPr>
        <p:spPr bwMode="auto">
          <a:xfrm rot="5400000" flipH="1">
            <a:off x="5380742" y="4462888"/>
            <a:ext cx="101814" cy="303232"/>
          </a:xfrm>
          <a:prstGeom prst="rightBrace">
            <a:avLst>
              <a:gd name="adj1" fmla="val 5013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164675" y="4114863"/>
            <a:ext cx="55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gluon</a:t>
            </a:r>
          </a:p>
          <a:p>
            <a:pPr algn="ctr"/>
            <a:r>
              <a:rPr lang="en-US" sz="1200" dirty="0" smtClean="0">
                <a:solidFill>
                  <a:srgbClr val="008000"/>
                </a:solidFill>
              </a:rPr>
              <a:t>spin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61" grpId="0"/>
      <p:bldP spid="63" grpId="0" animBg="1"/>
      <p:bldP spid="64" grpId="0" animBg="1"/>
      <p:bldP spid="65" grpId="0"/>
      <p:bldP spid="66" grpId="0"/>
      <p:bldP spid="67" grpId="0" animBg="1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g1-scaling-violation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1" y="914400"/>
            <a:ext cx="3804344" cy="5194300"/>
          </a:xfrm>
          <a:prstGeom prst="rect">
            <a:avLst/>
          </a:prstGeom>
        </p:spPr>
      </p:pic>
      <p:sp>
        <p:nvSpPr>
          <p:cNvPr id="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 descr="eic-g1-q2slope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7129" y="2844800"/>
            <a:ext cx="5698839" cy="257701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 - </a:t>
            </a:r>
            <a:r>
              <a:rPr lang="en-GB" sz="29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D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g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41832" y="2034836"/>
            <a:ext cx="6291573" cy="1052230"/>
            <a:chOff x="2218032" y="1031536"/>
            <a:chExt cx="6291573" cy="1052230"/>
          </a:xfrm>
        </p:grpSpPr>
        <p:sp>
          <p:nvSpPr>
            <p:cNvPr id="10" name="Notched Right Arrow 9"/>
            <p:cNvSpPr/>
            <p:nvPr/>
          </p:nvSpPr>
          <p:spPr>
            <a:xfrm rot="20111275">
              <a:off x="2218032" y="1822162"/>
              <a:ext cx="2939942" cy="26160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051085" y="1031536"/>
              <a:ext cx="3458520" cy="733856"/>
              <a:chOff x="5051085" y="1031536"/>
              <a:chExt cx="3458520" cy="733856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502400" y="1101495"/>
                <a:ext cx="20072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g</a:t>
                </a:r>
                <a:r>
                  <a:rPr lang="en-US" b="1" baseline="-25000" dirty="0" smtClean="0"/>
                  <a:t>1</a:t>
                </a:r>
                <a:r>
                  <a:rPr lang="en-US" b="1" dirty="0" smtClean="0"/>
                  <a:t> scaling violation</a:t>
                </a:r>
                <a:endParaRPr lang="en-US" b="1" dirty="0"/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/>
            </p:nvGraphicFramePr>
            <p:xfrm>
              <a:off x="5051085" y="1031536"/>
              <a:ext cx="1057615" cy="7338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6611" name="Equation" r:id="rId5" imgW="622300" imgH="431800" progId="Equation.3">
                      <p:embed/>
                    </p:oleObj>
                  </mc:Choice>
                  <mc:Fallback>
                    <p:oleObj name="Equation" r:id="rId5" imgW="622300" imgH="43180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51085" y="1031536"/>
                            <a:ext cx="1057615" cy="7338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7" name="Group 16"/>
          <p:cNvGrpSpPr/>
          <p:nvPr/>
        </p:nvGrpSpPr>
        <p:grpSpPr>
          <a:xfrm>
            <a:off x="5473700" y="5409117"/>
            <a:ext cx="1739900" cy="810594"/>
            <a:chOff x="5473700" y="5396417"/>
            <a:chExt cx="1739900" cy="810594"/>
          </a:xfrm>
        </p:grpSpPr>
        <p:sp>
          <p:nvSpPr>
            <p:cNvPr id="15" name="Down Arrow 14"/>
            <p:cNvSpPr/>
            <p:nvPr/>
          </p:nvSpPr>
          <p:spPr>
            <a:xfrm>
              <a:off x="5473700" y="5396417"/>
              <a:ext cx="1739900" cy="305883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6" name="Object 15"/>
            <p:cNvGraphicFramePr>
              <a:graphicFrameLocks noChangeAspect="1"/>
            </p:cNvGraphicFramePr>
            <p:nvPr/>
          </p:nvGraphicFramePr>
          <p:xfrm>
            <a:off x="5588000" y="5657850"/>
            <a:ext cx="1431925" cy="549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612" name="Equation" r:id="rId7" imgW="431800" imgH="165100" progId="Equation.3">
                    <p:embed/>
                  </p:oleObj>
                </mc:Choice>
                <mc:Fallback>
                  <p:oleObj name="Equation" r:id="rId7" imgW="431800" imgH="1651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8000" y="5657850"/>
                          <a:ext cx="1431925" cy="54916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3857625" y="1629375"/>
            <a:ext cx="3147015" cy="369332"/>
            <a:chOff x="457200" y="2328239"/>
            <a:chExt cx="3147015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457200" y="2328239"/>
              <a:ext cx="3147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D</a:t>
              </a:r>
              <a:r>
                <a:rPr lang="en-US" b="1" dirty="0" smtClean="0">
                  <a:solidFill>
                    <a:srgbClr val="FF0000"/>
                  </a:solidFill>
                </a:rPr>
                <a:t>g(x,Q</a:t>
              </a:r>
              <a:r>
                <a:rPr lang="en-US" b="1" baseline="30000" dirty="0" smtClean="0">
                  <a:solidFill>
                    <a:srgbClr val="FF0000"/>
                  </a:solidFill>
                </a:rPr>
                <a:t>2</a:t>
              </a:r>
              <a:r>
                <a:rPr lang="en-US" b="1" dirty="0" smtClean="0">
                  <a:solidFill>
                    <a:srgbClr val="FF0000"/>
                  </a:solidFill>
                </a:rPr>
                <a:t>)</a:t>
              </a:r>
              <a:r>
                <a:rPr lang="en-US" b="1" dirty="0" smtClean="0">
                  <a:solidFill>
                    <a:srgbClr val="0000FF"/>
                  </a:solidFill>
                </a:rPr>
                <a:t>=</a:t>
              </a:r>
              <a:r>
                <a:rPr lang="en-US" b="1" dirty="0" err="1" smtClean="0">
                  <a:solidFill>
                    <a:srgbClr val="0000FF"/>
                  </a:solidFill>
                </a:rPr>
                <a:t>g</a:t>
              </a:r>
              <a:r>
                <a:rPr lang="en-US" b="1" dirty="0" smtClean="0">
                  <a:solidFill>
                    <a:srgbClr val="0000FF"/>
                  </a:solidFill>
                </a:rPr>
                <a:t>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)-g      (x,Q</a:t>
              </a:r>
              <a:r>
                <a:rPr lang="en-US" b="1" baseline="30000" dirty="0" smtClean="0">
                  <a:solidFill>
                    <a:srgbClr val="0000FF"/>
                  </a:solidFill>
                </a:rPr>
                <a:t>2</a:t>
              </a:r>
              <a:r>
                <a:rPr lang="en-US" b="1" dirty="0" smtClean="0">
                  <a:solidFill>
                    <a:srgbClr val="0000FF"/>
                  </a:solidFill>
                </a:rPr>
                <a:t>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1630165" y="249533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574460" y="259731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673845" y="2502917"/>
              <a:ext cx="211679" cy="1114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0800000">
              <a:off x="2618140" y="2604891"/>
              <a:ext cx="211679" cy="1114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285949" y="695270"/>
            <a:ext cx="285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It is measured in inclusive data via spin asymmetry:</a:t>
            </a:r>
          </a:p>
          <a:p>
            <a:pPr algn="ctr"/>
            <a:r>
              <a:rPr lang="en-US" b="1" dirty="0" smtClean="0"/>
              <a:t>A</a:t>
            </a:r>
            <a:r>
              <a:rPr lang="en-US" b="1" baseline="-25000" dirty="0" smtClean="0"/>
              <a:t>LL</a:t>
            </a:r>
            <a:r>
              <a:rPr lang="en-US" b="1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D</a:t>
            </a:r>
            <a:r>
              <a:rPr lang="en-US" b="1" dirty="0" smtClean="0"/>
              <a:t>q</a:t>
            </a:r>
            <a:endParaRPr lang="en-US" b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4702" y="4209395"/>
            <a:ext cx="2214411" cy="1321457"/>
            <a:chOff x="494922" y="4827460"/>
            <a:chExt cx="2214411" cy="1321457"/>
          </a:xfrm>
        </p:grpSpPr>
        <p:sp>
          <p:nvSpPr>
            <p:cNvPr id="30" name="Right Triangle 29"/>
            <p:cNvSpPr/>
            <p:nvPr/>
          </p:nvSpPr>
          <p:spPr bwMode="auto">
            <a:xfrm>
              <a:off x="543965" y="4827460"/>
              <a:ext cx="2165368" cy="1321457"/>
            </a:xfrm>
            <a:prstGeom prst="rtTriangl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360000">
              <a:off x="494922" y="5559992"/>
              <a:ext cx="1242447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world data</a:t>
              </a:r>
            </a:p>
            <a:p>
              <a:r>
                <a:rPr lang="en-US" sz="1600" dirty="0" smtClean="0">
                  <a:solidFill>
                    <a:srgbClr val="FF0000"/>
                  </a:solidFill>
                </a:rPr>
                <a:t>till EIC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2" name="Picture 31" descr="uli_dis.diagram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929" y="731240"/>
            <a:ext cx="2360081" cy="942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00" y="1460718"/>
            <a:ext cx="4866398" cy="47470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5806" y="2759626"/>
            <a:ext cx="3508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plots includes </a:t>
            </a:r>
            <a:r>
              <a:rPr lang="en-US" b="1" dirty="0" smtClean="0">
                <a:solidFill>
                  <a:srgbClr val="FF0000"/>
                </a:solidFill>
              </a:rPr>
              <a:t>only low electron-beam energies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</a:t>
            </a:r>
            <a:r>
              <a:rPr lang="en-US" dirty="0" smtClean="0"/>
              <a:t>can be pushed to </a:t>
            </a:r>
            <a:r>
              <a:rPr lang="en-US" dirty="0" err="1" smtClean="0"/>
              <a:t>x</a:t>
            </a:r>
            <a:r>
              <a:rPr lang="en-US" dirty="0" smtClean="0"/>
              <a:t>=10</a:t>
            </a:r>
            <a:r>
              <a:rPr lang="en-US" baseline="30000" dirty="0" smtClean="0"/>
              <a:t>-4  </a:t>
            </a:r>
            <a:r>
              <a:rPr lang="en-US" dirty="0" smtClean="0"/>
              <a:t>with 20 </a:t>
            </a:r>
            <a:r>
              <a:rPr lang="en-US" dirty="0" err="1" smtClean="0"/>
              <a:t>x</a:t>
            </a:r>
            <a:r>
              <a:rPr lang="en-US" dirty="0" smtClean="0"/>
              <a:t> 250 </a:t>
            </a:r>
            <a:r>
              <a:rPr lang="en-US" dirty="0" err="1" smtClean="0"/>
              <a:t>GeV</a:t>
            </a:r>
            <a:r>
              <a:rPr lang="en-US" dirty="0" smtClean="0"/>
              <a:t> data 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476467" y="4080301"/>
            <a:ext cx="36675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(SI)DIS @ </a:t>
            </a:r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limited by   </a:t>
            </a:r>
            <a:r>
              <a:rPr lang="en-US" b="1" dirty="0" err="1" smtClean="0">
                <a:solidFill>
                  <a:srgbClr val="FF0000"/>
                </a:solidFill>
              </a:rPr>
              <a:t>systematics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</a:p>
          <a:p>
            <a:pPr marL="623888" lvl="1" indent="-166688">
              <a:buSzPct val="80000"/>
              <a:buFont typeface="Wingdings" charset="2"/>
              <a:buChar char="Ø"/>
            </a:pPr>
            <a:r>
              <a:rPr lang="en-US" b="1" dirty="0" smtClean="0"/>
              <a:t>rel. </a:t>
            </a:r>
            <a:r>
              <a:rPr lang="en-US" b="1" dirty="0" err="1" smtClean="0"/>
              <a:t>lumi</a:t>
            </a:r>
            <a:r>
              <a:rPr lang="en-US" b="1" dirty="0" smtClean="0"/>
              <a:t>, </a:t>
            </a:r>
            <a:r>
              <a:rPr lang="en-US" b="1" dirty="0" err="1" smtClean="0"/>
              <a:t>polarimetry</a:t>
            </a:r>
            <a:r>
              <a:rPr lang="en-US" b="1" dirty="0" smtClean="0"/>
              <a:t>,   detector performance need to be well under control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476467" y="5546320"/>
            <a:ext cx="36675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indent="-166688">
              <a:buFont typeface="Arial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QED </a:t>
            </a:r>
            <a:r>
              <a:rPr lang="en-US" b="1" dirty="0" err="1" smtClean="0">
                <a:solidFill>
                  <a:srgbClr val="FF0000"/>
                </a:solidFill>
              </a:rPr>
              <a:t>radiative</a:t>
            </a:r>
            <a:r>
              <a:rPr lang="en-US" b="1" dirty="0" smtClean="0">
                <a:solidFill>
                  <a:srgbClr val="FF0000"/>
                </a:solidFill>
              </a:rPr>
              <a:t> corrections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635806" y="3710969"/>
            <a:ext cx="2904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Constrains on hardware:</a:t>
            </a:r>
            <a:endParaRPr lang="en-US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Proton’s </a:t>
            </a:r>
            <a:r>
              <a:rPr lang="en-GB" sz="2900" b="1" dirty="0" err="1" smtClean="0">
                <a:solidFill>
                  <a:srgbClr val="FF0000"/>
                </a:solidFill>
                <a:latin typeface="+mj-lt"/>
              </a:rPr>
              <a:t>helicity</a:t>
            </a: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 structure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573" y="646996"/>
            <a:ext cx="90805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 scaling violations mainly determine </a:t>
            </a:r>
            <a:r>
              <a:rPr lang="en-US" b="1" dirty="0" err="1" smtClean="0"/>
              <a:t>Δg</a:t>
            </a:r>
            <a:r>
              <a:rPr lang="en-US" b="1" dirty="0" smtClean="0"/>
              <a:t> at small </a:t>
            </a:r>
            <a:r>
              <a:rPr lang="en-US" b="1" dirty="0" err="1" smtClean="0"/>
              <a:t>x</a:t>
            </a:r>
            <a:r>
              <a:rPr lang="en-US" b="1" dirty="0" smtClean="0"/>
              <a:t>  </a:t>
            </a:r>
            <a:r>
              <a:rPr lang="en-US" sz="1400" dirty="0" smtClean="0"/>
              <a:t> </a:t>
            </a:r>
          </a:p>
          <a:p>
            <a:r>
              <a:rPr lang="en-US" b="1" dirty="0" smtClean="0"/>
              <a:t>furthermore SIDIS data provide detailed </a:t>
            </a:r>
            <a:r>
              <a:rPr lang="en-US" b="1" dirty="0" smtClean="0">
                <a:solidFill>
                  <a:srgbClr val="0000FF"/>
                </a:solidFill>
              </a:rPr>
              <a:t>flavor separation of sea quark -&gt; </a:t>
            </a:r>
            <a:r>
              <a:rPr lang="en-US" b="1" dirty="0" smtClean="0">
                <a:solidFill>
                  <a:srgbClr val="FF0000"/>
                </a:solidFill>
              </a:rPr>
              <a:t>from electroweak</a:t>
            </a:r>
          </a:p>
          <a:p>
            <a:pPr indent="6921500"/>
            <a:r>
              <a:rPr lang="en-US" b="1" dirty="0" smtClean="0">
                <a:solidFill>
                  <a:srgbClr val="FF0000"/>
                </a:solidFill>
              </a:rPr>
              <a:t> (see backup slide)</a:t>
            </a:r>
            <a:endParaRPr lang="en-US" b="1" dirty="0">
              <a:solidFill>
                <a:srgbClr val="FF0000"/>
              </a:solidFill>
            </a:endParaRPr>
          </a:p>
        </p:txBody>
      </p:sp>
      <p:grpSp>
        <p:nvGrpSpPr>
          <p:cNvPr id="20" name="Gruppierung 20"/>
          <p:cNvGrpSpPr/>
          <p:nvPr/>
        </p:nvGrpSpPr>
        <p:grpSpPr>
          <a:xfrm>
            <a:off x="3272362" y="3697856"/>
            <a:ext cx="1834589" cy="1634311"/>
            <a:chOff x="3323162" y="4193156"/>
            <a:chExt cx="1834589" cy="1634311"/>
          </a:xfrm>
        </p:grpSpPr>
        <p:sp>
          <p:nvSpPr>
            <p:cNvPr id="21" name="Textfeld 9"/>
            <p:cNvSpPr txBox="1"/>
            <p:nvPr/>
          </p:nvSpPr>
          <p:spPr>
            <a:xfrm>
              <a:off x="3336394" y="4193156"/>
              <a:ext cx="18213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dramatic reduction </a:t>
              </a:r>
            </a:p>
            <a:p>
              <a:r>
                <a:rPr lang="en-US" sz="1400" b="1" dirty="0" smtClean="0">
                  <a:solidFill>
                    <a:srgbClr val="0000FF"/>
                  </a:solidFill>
                </a:rPr>
                <a:t>of uncertainties: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Gerade Verbindung mit Pfeil 13"/>
            <p:cNvCxnSpPr/>
            <p:nvPr/>
          </p:nvCxnSpPr>
          <p:spPr>
            <a:xfrm>
              <a:off x="3323162" y="4413250"/>
              <a:ext cx="13228" cy="819116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15"/>
            <p:cNvCxnSpPr/>
            <p:nvPr/>
          </p:nvCxnSpPr>
          <p:spPr>
            <a:xfrm rot="16200000" flipV="1">
              <a:off x="3091590" y="5582666"/>
              <a:ext cx="489600" cy="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4"/>
          <p:cNvSpPr>
            <a:spLocks/>
          </p:cNvSpPr>
          <p:nvPr/>
        </p:nvSpPr>
        <p:spPr bwMode="auto">
          <a:xfrm>
            <a:off x="5597144" y="1651000"/>
            <a:ext cx="3321422" cy="1077218"/>
          </a:xfrm>
          <a:prstGeom prst="rect">
            <a:avLst/>
          </a:prstGeom>
          <a:solidFill>
            <a:srgbClr val="FFF7CB"/>
          </a:solidFill>
          <a:ln w="25400" cap="flat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8100" tIns="38100" rIns="38100" bIns="38100">
            <a:spAutoFit/>
          </a:bodyPr>
          <a:lstStyle/>
          <a:p>
            <a:pPr algn="ctr">
              <a:spcBef>
                <a:spcPts val="200"/>
              </a:spcBef>
            </a:pPr>
            <a:r>
              <a:rPr lang="en-US" sz="16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yet, small x behavior completely </a:t>
            </a:r>
            <a:endParaRPr lang="en-US" sz="1600" dirty="0" smtClean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  <a:p>
            <a:pPr algn="ctr">
              <a:spcBef>
                <a:spcPts val="200"/>
              </a:spcBef>
            </a:pPr>
            <a:r>
              <a:rPr lang="en-US" sz="1600" dirty="0" smtClean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unconstrained  </a:t>
            </a:r>
            <a:endParaRPr lang="en-US" sz="1800" dirty="0">
              <a:solidFill>
                <a:schemeClr val="tx1"/>
              </a:solidFill>
              <a:latin typeface="Comic Sans MS"/>
              <a:ea typeface="ＭＳ Ｐゴシック" charset="0"/>
              <a:cs typeface="Comic Sans MS"/>
              <a:sym typeface="Corbel" charset="0"/>
            </a:endParaRP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Wingdings"/>
              </a:rPr>
              <a:t>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determines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x-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integral,</a:t>
            </a:r>
          </a:p>
          <a:p>
            <a:pPr algn="ctr">
              <a:spcBef>
                <a:spcPts val="200"/>
              </a:spcBef>
            </a:pP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which </a:t>
            </a:r>
            <a:r>
              <a:rPr lang="en-US" sz="1400" dirty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enters proton spin </a:t>
            </a:r>
            <a:r>
              <a:rPr lang="en-US" sz="1400" dirty="0" smtClean="0">
                <a:solidFill>
                  <a:srgbClr val="343434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sum</a:t>
            </a:r>
            <a:endParaRPr lang="en-US" sz="1400" dirty="0">
              <a:solidFill>
                <a:srgbClr val="343434"/>
              </a:solidFill>
              <a:latin typeface="Comic Sans MS"/>
              <a:ea typeface="ＭＳ Ｐゴシック" charset="0"/>
              <a:cs typeface="Comic Sans MS"/>
              <a:sym typeface="Corbel Bold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The spin sum rule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graphicFrame>
        <p:nvGraphicFramePr>
          <p:cNvPr id="3113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108557"/>
              </p:ext>
            </p:extLst>
          </p:nvPr>
        </p:nvGraphicFramePr>
        <p:xfrm>
          <a:off x="139700" y="1599606"/>
          <a:ext cx="5003800" cy="711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68" name="Equation" r:id="rId3" imgW="3708400" imgH="533400" progId="Equation.3">
                  <p:embed/>
                </p:oleObj>
              </mc:Choice>
              <mc:Fallback>
                <p:oleObj name="Equation" r:id="rId3" imgW="3708400" imgH="5334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" y="1599606"/>
                        <a:ext cx="5003800" cy="7117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/>
          <p:nvPr/>
        </p:nvSpPr>
        <p:spPr bwMode="auto">
          <a:xfrm>
            <a:off x="4148768" y="1601509"/>
            <a:ext cx="1133322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467951" y="2147214"/>
            <a:ext cx="1337042" cy="563902"/>
            <a:chOff x="5846151" y="2680614"/>
            <a:chExt cx="1337042" cy="563902"/>
          </a:xfrm>
        </p:grpSpPr>
        <p:sp>
          <p:nvSpPr>
            <p:cNvPr id="27" name="AutoShape 9"/>
            <p:cNvSpPr>
              <a:spLocks noChangeAspect="1"/>
            </p:cNvSpPr>
            <p:nvPr/>
          </p:nvSpPr>
          <p:spPr bwMode="auto">
            <a:xfrm rot="5400000">
              <a:off x="6285330" y="2571198"/>
              <a:ext cx="85617" cy="515103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5846151" y="2782851"/>
              <a:ext cx="100760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total</a:t>
              </a:r>
              <a:r>
                <a:rPr lang="en-US" sz="1200" dirty="0">
                  <a:solidFill>
                    <a:srgbClr val="FF0000"/>
                  </a:solidFill>
                  <a:ea typeface="Comic Sans MS" charset="0"/>
                  <a:cs typeface="Comic Sans MS" charset="0"/>
                </a:rPr>
                <a:t> </a:t>
              </a:r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quark</a:t>
              </a:r>
            </a:p>
            <a:p>
              <a:pPr algn="ctr"/>
              <a:r>
                <a:rPr lang="en-US" sz="1200" b="1" dirty="0" smtClean="0">
                  <a:solidFill>
                    <a:srgbClr val="FF0000"/>
                  </a:solidFill>
                  <a:latin typeface="Comic Sans MS" charset="0"/>
                  <a:ea typeface="Comic Sans MS" charset="0"/>
                  <a:cs typeface="Comic Sans MS" charset="0"/>
                </a:rPr>
                <a:t> spin </a:t>
              </a:r>
              <a:r>
                <a:rPr lang="en-US" sz="1200" b="1" dirty="0" smtClean="0">
                  <a:solidFill>
                    <a:srgbClr val="FF0000"/>
                  </a:solidFill>
                  <a:latin typeface="Symbol" charset="2"/>
                  <a:ea typeface="Comic Sans MS" charset="0"/>
                  <a:cs typeface="Symbol" charset="2"/>
                </a:rPr>
                <a:t>DS</a:t>
              </a:r>
              <a:endParaRPr lang="en-US" sz="1200" b="1" dirty="0">
                <a:solidFill>
                  <a:srgbClr val="FF0000"/>
                </a:solidFill>
                <a:latin typeface="Symbol" charset="2"/>
                <a:ea typeface="Comic Sans MS" charset="0"/>
                <a:cs typeface="Symbol" charset="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39454" y="268061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n>
                    <a:solidFill>
                      <a:srgbClr val="FF3712"/>
                    </a:solidFill>
                  </a:ln>
                  <a:solidFill>
                    <a:srgbClr val="FF0000"/>
                  </a:solidFill>
                </a:rPr>
                <a:t>✔</a:t>
              </a:r>
              <a:endParaRPr lang="en-US" sz="2800" dirty="0">
                <a:ln>
                  <a:solidFill>
                    <a:srgbClr val="FF3712"/>
                  </a:solidFill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142801" y="1107872"/>
            <a:ext cx="1209935" cy="687757"/>
            <a:chOff x="6521001" y="1666672"/>
            <a:chExt cx="1209935" cy="687757"/>
          </a:xfrm>
        </p:grpSpPr>
        <p:sp>
          <p:nvSpPr>
            <p:cNvPr id="31" name="AutoShape 9"/>
            <p:cNvSpPr>
              <a:spLocks noChangeAspect="1"/>
            </p:cNvSpPr>
            <p:nvPr/>
          </p:nvSpPr>
          <p:spPr bwMode="auto">
            <a:xfrm rot="5400000" flipH="1">
              <a:off x="6850959" y="2043666"/>
              <a:ext cx="101600" cy="303212"/>
            </a:xfrm>
            <a:prstGeom prst="rightBrace">
              <a:avLst>
                <a:gd name="adj1" fmla="val 50137"/>
                <a:gd name="adj2" fmla="val 50000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+mn-ea"/>
                <a:cs typeface="+mn-cs"/>
              </a:endParaRP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6521001" y="1666672"/>
              <a:ext cx="7250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FF29FE"/>
                  </a:solidFill>
                  <a:latin typeface="Comic Sans MS" charset="0"/>
                  <a:ea typeface="Comic Sans MS" charset="0"/>
                  <a:cs typeface="Comic Sans MS" charset="0"/>
                </a:rPr>
                <a:t>gluon</a:t>
              </a:r>
            </a:p>
            <a:p>
              <a:pPr algn="ctr"/>
              <a:r>
                <a:rPr lang="en-US" sz="1200" b="1" dirty="0" smtClean="0">
                  <a:solidFill>
                    <a:srgbClr val="FF29FE"/>
                  </a:solidFill>
                  <a:latin typeface="Comic Sans MS" charset="0"/>
                  <a:ea typeface="Comic Sans MS" charset="0"/>
                  <a:cs typeface="Comic Sans MS" charset="0"/>
                </a:rPr>
                <a:t>spin </a:t>
              </a:r>
              <a:r>
                <a:rPr lang="en-US" sz="1200" b="1" dirty="0" smtClean="0">
                  <a:solidFill>
                    <a:srgbClr val="FF29FE"/>
                  </a:solidFill>
                  <a:latin typeface="Symbol" charset="2"/>
                  <a:ea typeface="Comic Sans MS" charset="0"/>
                  <a:cs typeface="Symbol" charset="2"/>
                </a:rPr>
                <a:t>D</a:t>
              </a:r>
              <a:r>
                <a:rPr lang="en-US" sz="1200" b="1" dirty="0" smtClean="0">
                  <a:solidFill>
                    <a:srgbClr val="FF29FE"/>
                  </a:solidFill>
                  <a:latin typeface="Comic Sans MS" charset="0"/>
                  <a:ea typeface="Comic Sans MS" charset="0"/>
                  <a:cs typeface="Comic Sans MS" charset="0"/>
                </a:rPr>
                <a:t>g</a:t>
              </a:r>
              <a:endParaRPr lang="en-US" sz="1200" b="1" dirty="0">
                <a:solidFill>
                  <a:srgbClr val="FF29FE"/>
                </a:solidFill>
                <a:latin typeface="Comic Sans MS" charset="0"/>
                <a:ea typeface="Comic Sans MS" charset="0"/>
                <a:cs typeface="Comic Sans MS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87197" y="183120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66FF"/>
                  </a:solidFill>
                </a:rPr>
                <a:t>✔</a:t>
              </a:r>
              <a:endParaRPr lang="en-US" sz="2800" dirty="0">
                <a:solidFill>
                  <a:srgbClr val="FF66FF"/>
                </a:solidFill>
              </a:endParaRPr>
            </a:p>
          </p:txBody>
        </p:sp>
      </p:grpSp>
      <p:sp>
        <p:nvSpPr>
          <p:cNvPr id="35" name="Slide Number Placeholder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C2DFF1-6A7E-5841-980E-96BA788216E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6" r="10792" b="2458"/>
          <a:stretch/>
        </p:blipFill>
        <p:spPr>
          <a:xfrm>
            <a:off x="146158" y="3614619"/>
            <a:ext cx="2923556" cy="28199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2" r="12497" b="2407"/>
          <a:stretch/>
        </p:blipFill>
        <p:spPr>
          <a:xfrm>
            <a:off x="3195996" y="3634159"/>
            <a:ext cx="2867679" cy="27994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2" r="12261" b="2715"/>
          <a:stretch/>
        </p:blipFill>
        <p:spPr>
          <a:xfrm>
            <a:off x="6258470" y="3643929"/>
            <a:ext cx="2875413" cy="2778538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338991" y="3258045"/>
            <a:ext cx="1090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EF2FCE"/>
                </a:solidFill>
              </a:rPr>
              <a:t>Gluon </a:t>
            </a:r>
            <a:endParaRPr lang="en-US" sz="2800" dirty="0">
              <a:solidFill>
                <a:srgbClr val="EF2FC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207076" y="3262278"/>
            <a:ext cx="1215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Quarks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00585" y="3012681"/>
            <a:ext cx="18655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0000FF"/>
                </a:solidFill>
              </a:rPr>
              <a:t>orbital angular</a:t>
            </a:r>
          </a:p>
          <a:p>
            <a:pPr algn="ctr"/>
            <a:r>
              <a:rPr lang="en-US" sz="2200" dirty="0" smtClean="0">
                <a:solidFill>
                  <a:srgbClr val="0000FF"/>
                </a:solidFill>
              </a:rPr>
              <a:t>momentum </a:t>
            </a:r>
            <a:endParaRPr lang="en-US" sz="2200" dirty="0">
              <a:solidFill>
                <a:srgbClr val="0000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6790" y="3247464"/>
            <a:ext cx="1181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1/2 - </a:t>
            </a:r>
            <a:endParaRPr lang="en-US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3095825" y="3215715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endParaRPr lang="en-US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5949092" y="3251700"/>
            <a:ext cx="403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grpSp>
        <p:nvGrpSpPr>
          <p:cNvPr id="45" name="Group 44"/>
          <p:cNvGrpSpPr/>
          <p:nvPr/>
        </p:nvGrpSpPr>
        <p:grpSpPr>
          <a:xfrm rot="1198804">
            <a:off x="5332035" y="611560"/>
            <a:ext cx="3737732" cy="2492990"/>
            <a:chOff x="2252888" y="1546952"/>
            <a:chExt cx="5590633" cy="3729528"/>
          </a:xfrm>
        </p:grpSpPr>
        <p:sp>
          <p:nvSpPr>
            <p:cNvPr id="46" name="TextBox 45"/>
            <p:cNvSpPr txBox="1"/>
            <p:nvPr/>
          </p:nvSpPr>
          <p:spPr>
            <a:xfrm rot="20400000">
              <a:off x="2252888" y="1546952"/>
              <a:ext cx="5590633" cy="37295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effectLst>
              <a:glow rad="101600">
                <a:schemeClr val="tx1">
                  <a:lumMod val="9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After EIC: 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spin puzzle will be solved</a:t>
              </a:r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b="1" dirty="0" smtClean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endParaRPr lang="en-US" sz="2800" dirty="0">
                <a:solidFill>
                  <a:schemeClr val="bg1"/>
                </a:solidFill>
                <a:latin typeface="Comic Sans MS"/>
                <a:cs typeface="Comic Sans MS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Comic Sans MS"/>
                  <a:cs typeface="Comic Sans MS"/>
                </a:rPr>
                <a:t> </a:t>
              </a:r>
            </a:p>
          </p:txBody>
        </p:sp>
        <p:pic>
          <p:nvPicPr>
            <p:cNvPr id="47" name="Picture 46" descr="MissingPuzzlePiece_1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98" t="1305" r="13272" b="2300"/>
            <a:stretch/>
          </p:blipFill>
          <p:spPr>
            <a:xfrm rot="20400000">
              <a:off x="3388851" y="2633827"/>
              <a:ext cx="3762196" cy="24981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097" y="49160"/>
            <a:ext cx="90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Handwriting - Dakota"/>
                <a:cs typeface="Handwriting - Dakota"/>
              </a:rPr>
              <a:t>eRHIC</a:t>
            </a:r>
            <a:r>
              <a:rPr lang="en-US" sz="2800" b="1" i="1" dirty="0" smtClean="0">
                <a:solidFill>
                  <a:srgbClr val="FF0000"/>
                </a:solidFill>
                <a:latin typeface="Handwriting - Dakota"/>
                <a:cs typeface="Handwriting - Dakota"/>
              </a:rPr>
              <a:t>: the Ultimate multi-dimension experience !</a:t>
            </a:r>
            <a:endParaRPr lang="en-US" sz="2800" b="1" i="1" dirty="0">
              <a:solidFill>
                <a:srgbClr val="FF0000"/>
              </a:solidFill>
              <a:latin typeface="Handwriting - Dakota"/>
              <a:cs typeface="Handwriting - Dakot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3123" y="715951"/>
            <a:ext cx="4333665" cy="3821490"/>
            <a:chOff x="4653123" y="775251"/>
            <a:chExt cx="4333665" cy="3821490"/>
          </a:xfrm>
        </p:grpSpPr>
        <p:sp>
          <p:nvSpPr>
            <p:cNvPr id="8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bgerundetes Rechteck 9"/>
            <p:cNvSpPr/>
            <p:nvPr/>
          </p:nvSpPr>
          <p:spPr>
            <a:xfrm>
              <a:off x="4653123" y="775251"/>
              <a:ext cx="4333665" cy="382149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feld 24"/>
            <p:cNvSpPr txBox="1"/>
            <p:nvPr/>
          </p:nvSpPr>
          <p:spPr>
            <a:xfrm>
              <a:off x="5192347" y="1797731"/>
              <a:ext cx="3703858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quarks and gluons in nucleons/nuclei?</a:t>
              </a:r>
            </a:p>
          </p:txBody>
        </p:sp>
        <p:pic>
          <p:nvPicPr>
            <p:cNvPr id="11" name="Bild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82820" y="877221"/>
              <a:ext cx="1183405" cy="932380"/>
            </a:xfrm>
            <a:prstGeom prst="rect">
              <a:avLst/>
            </a:prstGeom>
          </p:spPr>
        </p:pic>
        <p:sp>
          <p:nvSpPr>
            <p:cNvPr id="12" name="Textfeld 26"/>
            <p:cNvSpPr txBox="1"/>
            <p:nvPr/>
          </p:nvSpPr>
          <p:spPr>
            <a:xfrm>
              <a:off x="5215056" y="1036928"/>
              <a:ext cx="19726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Proton 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3" name="Gruppierung 7"/>
            <p:cNvGrpSpPr/>
            <p:nvPr/>
          </p:nvGrpSpPr>
          <p:grpSpPr>
            <a:xfrm>
              <a:off x="4789101" y="1735367"/>
              <a:ext cx="670191" cy="524904"/>
              <a:chOff x="171450" y="2291391"/>
              <a:chExt cx="822748" cy="698500"/>
            </a:xfrm>
          </p:grpSpPr>
          <p:pic>
            <p:nvPicPr>
              <p:cNvPr id="14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5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16" name="Gruppierung 7"/>
            <p:cNvGrpSpPr/>
            <p:nvPr/>
          </p:nvGrpSpPr>
          <p:grpSpPr>
            <a:xfrm>
              <a:off x="4789101" y="2640421"/>
              <a:ext cx="670191" cy="524904"/>
              <a:chOff x="171450" y="2291391"/>
              <a:chExt cx="822748" cy="698500"/>
            </a:xfrm>
          </p:grpSpPr>
          <p:pic>
            <p:nvPicPr>
              <p:cNvPr id="17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9" name="Textfeld 33"/>
            <p:cNvSpPr txBox="1"/>
            <p:nvPr/>
          </p:nvSpPr>
          <p:spPr>
            <a:xfrm>
              <a:off x="5343183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0" name="Textfeld 35"/>
            <p:cNvSpPr txBox="1"/>
            <p:nvPr/>
          </p:nvSpPr>
          <p:spPr>
            <a:xfrm>
              <a:off x="5192561" y="2679702"/>
              <a:ext cx="3535643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6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600" dirty="0" err="1" smtClean="0">
                  <a:latin typeface="Comic Sans MS"/>
                  <a:cs typeface="Comic Sans MS"/>
                </a:rPr>
                <a:t>k</a:t>
              </a:r>
              <a:r>
                <a:rPr lang="en-US" sz="16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6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600" dirty="0" smtClean="0">
                  <a:latin typeface="Comic Sans MS"/>
                  <a:cs typeface="Comic Sans MS"/>
                </a:rPr>
                <a:t>dep. </a:t>
              </a:r>
              <a:r>
                <a:rPr lang="en-US" sz="1600" dirty="0" err="1" smtClean="0">
                  <a:latin typeface="Comic Sans MS"/>
                  <a:cs typeface="Comic Sans MS"/>
                </a:rPr>
                <a:t>distr’n</a:t>
              </a:r>
              <a:endParaRPr lang="en-US" sz="16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9072" y="4520054"/>
            <a:ext cx="4776877" cy="1878816"/>
            <a:chOff x="247727" y="634974"/>
            <a:chExt cx="4776877" cy="1878816"/>
          </a:xfrm>
        </p:grpSpPr>
        <p:sp>
          <p:nvSpPr>
            <p:cNvPr id="23" name="Rounded Rectangle 22"/>
            <p:cNvSpPr/>
            <p:nvPr/>
          </p:nvSpPr>
          <p:spPr>
            <a:xfrm>
              <a:off x="304073" y="725112"/>
              <a:ext cx="4720531" cy="1788678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73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634974"/>
              <a:ext cx="2130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Proton structure:</a:t>
              </a:r>
              <a:endParaRPr lang="en-US" b="1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47727" y="976048"/>
              <a:ext cx="4572000" cy="14773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8925" indent="-288925">
                <a:buFont typeface="Wingdings" charset="2"/>
                <a:buChar char=""/>
              </a:pPr>
              <a:r>
                <a:rPr lang="en-US" b="1" dirty="0" err="1" smtClean="0"/>
                <a:t>PDFs</a:t>
              </a:r>
              <a:r>
                <a:rPr lang="en-US" b="1" dirty="0" smtClean="0"/>
                <a:t> do not resolve transverse coordinate or momentum space</a:t>
              </a:r>
            </a:p>
            <a:p>
              <a:pPr marL="288925" indent="-288925">
                <a:buFont typeface="Wingdings" charset="2"/>
                <a:buChar char=""/>
              </a:pPr>
              <a:r>
                <a:rPr lang="en-US" b="1" dirty="0" smtClean="0"/>
                <a:t>In a fast moving nucleon the longitudinal size squeezes like a `pizza’ but transverse size remains about 1 fm</a:t>
              </a:r>
              <a:endParaRPr lang="en-US" b="1" dirty="0"/>
            </a:p>
          </p:txBody>
        </p: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773" y="4402346"/>
            <a:ext cx="1816100" cy="2044700"/>
          </a:xfrm>
          <a:prstGeom prst="rect">
            <a:avLst/>
          </a:prstGeom>
        </p:spPr>
      </p:pic>
      <p:pic>
        <p:nvPicPr>
          <p:cNvPr id="2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12114" r="17076" b="15417"/>
          <a:stretch>
            <a:fillRect/>
          </a:stretch>
        </p:blipFill>
        <p:spPr bwMode="auto">
          <a:xfrm>
            <a:off x="457200" y="1238347"/>
            <a:ext cx="3937000" cy="24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3239736" y="715057"/>
            <a:ext cx="2466328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lang="en-US" sz="2400" dirty="0" smtClean="0">
                <a:latin typeface="Comic Sans MS"/>
                <a:ea typeface="Cambria Math"/>
                <a:cs typeface="Comic Sans MS"/>
                <a:sym typeface="Cambria Math"/>
              </a:rPr>
              <a:t>Wigner function</a:t>
            </a:r>
          </a:p>
          <a:p>
            <a:pPr lvl="0" algn="ctr"/>
            <a:r>
              <a:rPr sz="2400" dirty="0" smtClean="0">
                <a:latin typeface="Comic Sans MS"/>
                <a:ea typeface="Cambria Math"/>
                <a:cs typeface="Comic Sans MS"/>
                <a:sym typeface="Cambria Math"/>
              </a:rPr>
              <a:t>W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(x,b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1" name="Shape 51"/>
          <p:cNvSpPr/>
          <p:nvPr/>
        </p:nvSpPr>
        <p:spPr>
          <a:xfrm>
            <a:off x="5823675" y="1339314"/>
            <a:ext cx="10561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∫ d</a:t>
            </a:r>
            <a:r>
              <a:rPr sz="2400" baseline="30000" dirty="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sp>
        <p:nvSpPr>
          <p:cNvPr id="52" name="Shape 52"/>
          <p:cNvSpPr/>
          <p:nvPr/>
        </p:nvSpPr>
        <p:spPr>
          <a:xfrm>
            <a:off x="6319866" y="2421746"/>
            <a:ext cx="111469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f(x,b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3" name="Shape 53"/>
          <p:cNvSpPr/>
          <p:nvPr/>
        </p:nvSpPr>
        <p:spPr>
          <a:xfrm>
            <a:off x="1688411" y="2421746"/>
            <a:ext cx="10983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f(x,k</a:t>
            </a:r>
            <a:r>
              <a:rPr sz="2400" baseline="-25000" dirty="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  <a:r>
              <a:rPr sz="2400" dirty="0">
                <a:latin typeface="Comic Sans MS"/>
                <a:ea typeface="Cambria Math"/>
                <a:cs typeface="Comic Sans MS"/>
                <a:sym typeface="Cambria Math"/>
              </a:rPr>
              <a:t>)</a:t>
            </a:r>
          </a:p>
        </p:txBody>
      </p:sp>
      <p:sp>
        <p:nvSpPr>
          <p:cNvPr id="54" name="Shape 54"/>
          <p:cNvSpPr/>
          <p:nvPr/>
        </p:nvSpPr>
        <p:spPr>
          <a:xfrm>
            <a:off x="2142023" y="1405439"/>
            <a:ext cx="939067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∫d</a:t>
            </a:r>
            <a:r>
              <a:rPr sz="2400" baseline="30000">
                <a:latin typeface="Comic Sans MS"/>
                <a:ea typeface="Cambria Math"/>
                <a:cs typeface="Comic Sans MS"/>
                <a:sym typeface="Cambria Math"/>
              </a:rPr>
              <a:t>2</a:t>
            </a:r>
            <a:r>
              <a:rPr sz="2400">
                <a:latin typeface="Comic Sans MS"/>
                <a:ea typeface="Cambria Math"/>
                <a:cs typeface="Comic Sans MS"/>
                <a:sym typeface="Cambria Math"/>
              </a:rPr>
              <a:t>b</a:t>
            </a:r>
            <a:r>
              <a:rPr sz="2400" baseline="-25000">
                <a:latin typeface="Comic Sans MS"/>
                <a:ea typeface="Cambria Math"/>
                <a:cs typeface="Comic Sans MS"/>
                <a:sym typeface="Cambria Math"/>
              </a:rPr>
              <a:t>T</a:t>
            </a:r>
          </a:p>
        </p:txBody>
      </p:sp>
      <p:pic>
        <p:nvPicPr>
          <p:cNvPr id="56" name="buffer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301" y="1659975"/>
            <a:ext cx="2168796" cy="1973944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 flipH="1">
            <a:off x="2280558" y="1322035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pic>
        <p:nvPicPr>
          <p:cNvPr id="58" name="buffer3.pd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63" y="2792109"/>
            <a:ext cx="3538960" cy="2505304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Shape 59"/>
          <p:cNvSpPr/>
          <p:nvPr/>
        </p:nvSpPr>
        <p:spPr>
          <a:xfrm>
            <a:off x="162363" y="5294228"/>
            <a:ext cx="4572001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t>Spin-dependent 3D momentum space </a:t>
            </a:r>
          </a:p>
          <a:p>
            <a:pPr lvl="0"/>
            <a:r>
              <a:t>images from semi-inclusive scattering</a:t>
            </a:r>
          </a:p>
        </p:txBody>
      </p:sp>
      <p:sp>
        <p:nvSpPr>
          <p:cNvPr id="60" name="Shape 60"/>
          <p:cNvSpPr/>
          <p:nvPr/>
        </p:nvSpPr>
        <p:spPr>
          <a:xfrm>
            <a:off x="249620" y="2583405"/>
            <a:ext cx="890889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1F497D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FF00FF"/>
                </a:solidFill>
                <a:latin typeface="Comic Sans MS"/>
                <a:cs typeface="Comic Sans MS"/>
              </a:rPr>
              <a:t>Quarks</a:t>
            </a:r>
          </a:p>
        </p:txBody>
      </p:sp>
      <p:sp>
        <p:nvSpPr>
          <p:cNvPr id="61" name="Shape 61"/>
          <p:cNvSpPr/>
          <p:nvPr/>
        </p:nvSpPr>
        <p:spPr>
          <a:xfrm>
            <a:off x="5276022" y="1339183"/>
            <a:ext cx="1433332" cy="1107131"/>
          </a:xfrm>
          <a:prstGeom prst="line">
            <a:avLst/>
          </a:prstGeom>
          <a:ln w="25400">
            <a:solidFill/>
            <a:tailEnd type="triangle"/>
          </a:ln>
        </p:spPr>
        <p:txBody>
          <a:bodyPr lIns="0" tIns="0" rIns="0" bIns="0"/>
          <a:lstStyle/>
          <a:p>
            <a:pPr lvl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pic>
        <p:nvPicPr>
          <p:cNvPr id="62" name="buffer4.pd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219" y="3091337"/>
            <a:ext cx="3503449" cy="2116118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hape 63"/>
          <p:cNvSpPr/>
          <p:nvPr/>
        </p:nvSpPr>
        <p:spPr>
          <a:xfrm>
            <a:off x="5049596" y="5268330"/>
            <a:ext cx="3932040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/>
            <a:r>
              <a:rPr dirty="0"/>
              <a:t>Spin-dependent </a:t>
            </a:r>
            <a:r>
              <a:rPr dirty="0" smtClean="0"/>
              <a:t>2+1D coordinate </a:t>
            </a:r>
            <a:r>
              <a:rPr dirty="0"/>
              <a:t>space images from exclusive scattering</a:t>
            </a:r>
          </a:p>
        </p:txBody>
      </p:sp>
      <p:sp>
        <p:nvSpPr>
          <p:cNvPr id="64" name="Shape 64"/>
          <p:cNvSpPr/>
          <p:nvPr/>
        </p:nvSpPr>
        <p:spPr>
          <a:xfrm>
            <a:off x="8001000" y="2584159"/>
            <a:ext cx="78708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0000"/>
                </a:solidFill>
                <a:latin typeface="Comic Sans MS"/>
                <a:cs typeface="Comic Sans MS"/>
              </a:rPr>
              <a:t>Gluons</a:t>
            </a:r>
          </a:p>
        </p:txBody>
      </p:sp>
      <p:sp>
        <p:nvSpPr>
          <p:cNvPr id="65" name="Shape 65"/>
          <p:cNvSpPr/>
          <p:nvPr/>
        </p:nvSpPr>
        <p:spPr>
          <a:xfrm>
            <a:off x="284113" y="1179830"/>
            <a:ext cx="133498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Momentum</a:t>
            </a:r>
          </a:p>
          <a:p>
            <a:pPr lvl="0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66" name="Shape 66"/>
          <p:cNvSpPr/>
          <p:nvPr/>
        </p:nvSpPr>
        <p:spPr>
          <a:xfrm>
            <a:off x="7716566" y="1179830"/>
            <a:ext cx="1356174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Coordinate</a:t>
            </a:r>
          </a:p>
          <a:p>
            <a:pPr lvl="0"/>
            <a:r>
              <a:rPr i="1" dirty="0">
                <a:solidFill>
                  <a:srgbClr val="0000FF"/>
                </a:solidFill>
                <a:latin typeface="Comic Sans MS"/>
                <a:cs typeface="Comic Sans MS"/>
              </a:rPr>
              <a:t>space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5079996" y="3409962"/>
            <a:ext cx="3751582" cy="2762142"/>
            <a:chOff x="0" y="711198"/>
            <a:chExt cx="6252637" cy="4603570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r="69654"/>
            <a:stretch/>
          </p:blipFill>
          <p:spPr>
            <a:xfrm>
              <a:off x="0" y="711198"/>
              <a:ext cx="2868083" cy="45874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10" r="17739"/>
            <a:stretch/>
          </p:blipFill>
          <p:spPr>
            <a:xfrm>
              <a:off x="2825750" y="715432"/>
              <a:ext cx="2518833" cy="45874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32" r="3248"/>
            <a:stretch/>
          </p:blipFill>
          <p:spPr>
            <a:xfrm>
              <a:off x="5334003" y="727279"/>
              <a:ext cx="918634" cy="45874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</p:pic>
      </p:grpSp>
      <p:grpSp>
        <p:nvGrpSpPr>
          <p:cNvPr id="28" name="Group 27"/>
          <p:cNvGrpSpPr/>
          <p:nvPr/>
        </p:nvGrpSpPr>
        <p:grpSpPr>
          <a:xfrm>
            <a:off x="112469" y="3505221"/>
            <a:ext cx="4244340" cy="2659709"/>
            <a:chOff x="5523394" y="5401735"/>
            <a:chExt cx="4244340" cy="2659709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23394" y="5455404"/>
              <a:ext cx="4244340" cy="2606040"/>
            </a:xfrm>
            <a:prstGeom prst="rect">
              <a:avLst/>
            </a:prstGeom>
          </p:spPr>
        </p:pic>
        <p:sp>
          <p:nvSpPr>
            <p:cNvPr id="30" name="Up Arrow 29"/>
            <p:cNvSpPr/>
            <p:nvPr/>
          </p:nvSpPr>
          <p:spPr bwMode="auto">
            <a:xfrm>
              <a:off x="6027899" y="5401735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1" name="Up Arrow 30"/>
            <p:cNvSpPr/>
            <p:nvPr/>
          </p:nvSpPr>
          <p:spPr bwMode="auto">
            <a:xfrm>
              <a:off x="7071507" y="564800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32" name="Up Arrow 31"/>
            <p:cNvSpPr/>
            <p:nvPr/>
          </p:nvSpPr>
          <p:spPr bwMode="auto">
            <a:xfrm>
              <a:off x="8267148" y="5972313"/>
              <a:ext cx="165652" cy="249538"/>
            </a:xfrm>
            <a:prstGeom prst="upArrow">
              <a:avLst/>
            </a:prstGeom>
            <a:solidFill>
              <a:srgbClr val="0000FF"/>
            </a:solidFill>
            <a:ln w="9525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2+1 dimensional imaging of quarks and gluons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4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0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 advAuto="0"/>
      <p:bldP spid="52" grpId="0" animBg="1" advAuto="0"/>
      <p:bldP spid="53" grpId="0" animBg="1" advAuto="0"/>
      <p:bldP spid="54" grpId="0" animBg="1" advAuto="0"/>
      <p:bldP spid="57" grpId="0" animBg="1" advAuto="0"/>
      <p:bldP spid="58" grpId="0" animBg="1" advAuto="0"/>
      <p:bldP spid="58" grpId="1" animBg="1" advAuto="0"/>
      <p:bldP spid="59" grpId="0" animBg="1" advAuto="0"/>
      <p:bldP spid="59" grpId="1" animBg="1" advAuto="0"/>
      <p:bldP spid="60" grpId="0" animBg="1" advAuto="0"/>
      <p:bldP spid="60" grpId="1" animBg="1" advAuto="0"/>
      <p:bldP spid="61" grpId="0" animBg="1" advAuto="0"/>
      <p:bldP spid="62" grpId="0" animBg="1" advAuto="0"/>
      <p:bldP spid="62" grpId="1" animBg="1" advAuto="0"/>
      <p:bldP spid="63" grpId="0" animBg="1" advAuto="0"/>
      <p:bldP spid="63" grpId="1" animBg="1" advAuto="0"/>
      <p:bldP spid="64" grpId="0" animBg="1" advAuto="0"/>
      <p:bldP spid="64" grpId="1" animBg="1" advAuto="0"/>
      <p:bldP spid="65" grpId="0" animBg="1" advAuto="0"/>
      <p:bldP spid="66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x-q2-dvcs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373" y="673218"/>
            <a:ext cx="8636000" cy="620088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35150" y="5294937"/>
            <a:ext cx="1511300" cy="830997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HERA results limited by lack of statistics</a:t>
            </a:r>
            <a:endParaRPr lang="en-US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6100" y="3599597"/>
            <a:ext cx="1968500" cy="1077218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eRHIC</a:t>
            </a:r>
            <a:r>
              <a:rPr lang="en-US" sz="1600" b="1" dirty="0" smtClean="0"/>
              <a:t>: the first machine to measure </a:t>
            </a:r>
            <a:r>
              <a:rPr lang="en-US" sz="1600" b="1" dirty="0" err="1" smtClean="0"/>
              <a:t>xsec</a:t>
            </a:r>
            <a:r>
              <a:rPr lang="en-US" sz="1600" b="1" dirty="0" smtClean="0"/>
              <a:t>. And asymmetries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pic>
        <p:nvPicPr>
          <p:cNvPr id="5" name="Picture 4" descr="Screen Shot 2013-05-01 at 3.13.15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" y="730250"/>
            <a:ext cx="5988980" cy="5511800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From the EIC white paper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4390" y="3077338"/>
            <a:ext cx="31396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Simulation: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err="1" smtClean="0"/>
              <a:t>y</a:t>
            </a:r>
            <a:r>
              <a:rPr lang="en-US" b="1" dirty="0" smtClean="0"/>
              <a:t>&gt;0.01 (detector acceptance)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Detector smearing 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The |</a:t>
            </a:r>
            <a:r>
              <a:rPr lang="en-US" b="1" dirty="0" err="1" smtClean="0"/>
              <a:t>t</a:t>
            </a:r>
            <a:r>
              <a:rPr lang="en-US" b="1" dirty="0" smtClean="0"/>
              <a:t>|-binning is (3*</a:t>
            </a:r>
            <a:r>
              <a:rPr lang="en-US" b="1" dirty="0" err="1" smtClean="0"/>
              <a:t>reso</a:t>
            </a:r>
            <a:r>
              <a:rPr lang="en-US" b="1" dirty="0" smtClean="0"/>
              <a:t>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Exponential |</a:t>
            </a:r>
            <a:r>
              <a:rPr lang="en-US" b="1" dirty="0" err="1" smtClean="0"/>
              <a:t>t</a:t>
            </a:r>
            <a:r>
              <a:rPr lang="en-US" b="1" dirty="0" smtClean="0"/>
              <a:t>|-dependence </a:t>
            </a:r>
            <a:r>
              <a:rPr lang="en-US" b="1" dirty="0" err="1" smtClean="0"/>
              <a:t>exp(B</a:t>
            </a:r>
            <a:r>
              <a:rPr lang="en-US" b="1" dirty="0" smtClean="0"/>
              <a:t>*|</a:t>
            </a:r>
            <a:r>
              <a:rPr lang="en-US" b="1" dirty="0" err="1" smtClean="0"/>
              <a:t>t</a:t>
            </a:r>
            <a:r>
              <a:rPr lang="en-US" b="1" dirty="0" smtClean="0"/>
              <a:t>|) 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B-slope=5.6 compatible with H1 data, to facilitate Dieter’s global fitting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5% systematic uncertainties</a:t>
            </a:r>
            <a:endParaRPr lang="en-US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017256" y="793750"/>
            <a:ext cx="2910844" cy="923330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Luminosity: </a:t>
            </a:r>
          </a:p>
          <a:p>
            <a:r>
              <a:rPr lang="en-US" b="1" dirty="0" smtClean="0"/>
              <a:t>~10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  [1 year @   5x100]</a:t>
            </a:r>
          </a:p>
          <a:p>
            <a:r>
              <a:rPr lang="en-US" b="1" dirty="0" smtClean="0"/>
              <a:t>~100 fb</a:t>
            </a:r>
            <a:r>
              <a:rPr lang="en-US" b="1" baseline="30000" dirty="0" smtClean="0"/>
              <a:t>-1</a:t>
            </a:r>
            <a:r>
              <a:rPr lang="en-US" b="1" dirty="0" smtClean="0"/>
              <a:t>  [1 year @ 20x250]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35979" y="1873084"/>
            <a:ext cx="3308021" cy="120031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Transverse target-spin asymmetry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9" name="Picture 8" descr="plot-AUT20x250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952500"/>
            <a:ext cx="8585200" cy="2616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4200" y="5396468"/>
            <a:ext cx="2938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Gives access to GPD 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13356" y="4481737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34" name="Equation" r:id="rId4" imgW="3378200" imgH="406400" progId="Equation.3">
                  <p:embed/>
                </p:oleObj>
              </mc:Choice>
              <mc:Fallback>
                <p:oleObj name="Equation" r:id="rId4" imgW="3378200" imgH="406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6" y="4481737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/>
          <p:cNvGrpSpPr/>
          <p:nvPr/>
        </p:nvGrpSpPr>
        <p:grpSpPr>
          <a:xfrm>
            <a:off x="2094066" y="4502775"/>
            <a:ext cx="6560936" cy="699258"/>
            <a:chOff x="1921985" y="5208988"/>
            <a:chExt cx="6560936" cy="699258"/>
          </a:xfrm>
        </p:grpSpPr>
        <p:sp>
          <p:nvSpPr>
            <p:cNvPr id="14" name="TextBox 13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24200" y="2425700"/>
            <a:ext cx="3784600" cy="1548031"/>
            <a:chOff x="3124200" y="2425700"/>
            <a:chExt cx="3784600" cy="1548031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3124200" y="2425700"/>
              <a:ext cx="10795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10800000" flipV="1">
              <a:off x="4800600" y="2425700"/>
              <a:ext cx="2108200" cy="9144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99313" y="3327400"/>
              <a:ext cx="2088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FF0000"/>
                  </a:solidFill>
                </a:rPr>
                <a:t>Different assumptions for 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43597" y="762008"/>
            <a:ext cx="34004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A global fit over all mock data was done, based on the </a:t>
            </a:r>
            <a:r>
              <a:rPr lang="en-US" sz="1400" b="1" dirty="0" err="1" smtClean="0"/>
              <a:t>GPDs</a:t>
            </a:r>
            <a:r>
              <a:rPr lang="en-US" sz="1400" b="1" dirty="0" smtClean="0"/>
              <a:t>-based model:</a:t>
            </a:r>
          </a:p>
          <a:p>
            <a:pPr marL="228600" indent="-228600"/>
            <a:r>
              <a:rPr lang="en-US" sz="1400" b="1" dirty="0" smtClean="0"/>
              <a:t>     </a:t>
            </a:r>
            <a:r>
              <a:rPr lang="en-US" sz="1400" b="1" dirty="0" smtClean="0">
                <a:solidFill>
                  <a:srgbClr val="0000FF"/>
                </a:solidFill>
              </a:rPr>
              <a:t>[K. </a:t>
            </a:r>
            <a:r>
              <a:rPr lang="en-US" sz="14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400" b="1" dirty="0" smtClean="0">
                <a:solidFill>
                  <a:srgbClr val="0000FF"/>
                </a:solidFill>
              </a:rPr>
              <a:t>, D </a:t>
            </a:r>
            <a:r>
              <a:rPr lang="en-US" sz="1400" b="1" dirty="0" err="1" smtClean="0">
                <a:solidFill>
                  <a:srgbClr val="0000FF"/>
                </a:solidFill>
              </a:rPr>
              <a:t>Müller</a:t>
            </a:r>
            <a:r>
              <a:rPr lang="en-US" sz="1400" b="1" dirty="0" smtClean="0">
                <a:solidFill>
                  <a:srgbClr val="0000FF"/>
                </a:solidFill>
              </a:rPr>
              <a:t>, K. </a:t>
            </a:r>
            <a:r>
              <a:rPr lang="en-US" sz="14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4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4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400" b="1" dirty="0" smtClean="0"/>
              <a:t>Known values </a:t>
            </a:r>
            <a:r>
              <a:rPr lang="en-US" sz="1400" b="1" i="1" dirty="0" err="1" smtClean="0"/>
              <a:t>q(x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, </a:t>
            </a:r>
            <a:r>
              <a:rPr lang="en-US" sz="1400" b="1" i="1" dirty="0" err="1" smtClean="0"/>
              <a:t>g(x</a:t>
            </a:r>
            <a:r>
              <a:rPr lang="en-US" sz="1400" b="1" i="1" dirty="0" smtClean="0"/>
              <a:t>)</a:t>
            </a:r>
            <a:r>
              <a:rPr lang="en-US" sz="1400" b="1" dirty="0" smtClean="0"/>
              <a:t> are assumed for </a:t>
            </a:r>
            <a:r>
              <a:rPr lang="en-US" sz="1400" b="1" i="1" dirty="0" err="1" smtClean="0"/>
              <a:t>H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H</a:t>
            </a:r>
            <a:r>
              <a:rPr lang="en-US" sz="1400" b="1" i="1" baseline="30000" dirty="0" smtClean="0"/>
              <a:t>g </a:t>
            </a:r>
            <a:r>
              <a:rPr lang="en-US" sz="1400" b="1" dirty="0" smtClean="0"/>
              <a:t>(at </a:t>
            </a:r>
            <a:r>
              <a:rPr lang="en-US" sz="1400" b="1" dirty="0" err="1" smtClean="0"/>
              <a:t>t</a:t>
            </a:r>
            <a:r>
              <a:rPr lang="en-US" sz="1400" b="1" dirty="0" smtClean="0"/>
              <a:t>=0 forward limits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q</a:t>
            </a:r>
            <a:r>
              <a:rPr lang="en-US" sz="1400" b="1" i="1" dirty="0" smtClean="0"/>
              <a:t>, </a:t>
            </a:r>
            <a:r>
              <a:rPr lang="en-US" sz="1400" b="1" i="1" dirty="0" err="1" smtClean="0"/>
              <a:t>E</a:t>
            </a:r>
            <a:r>
              <a:rPr lang="en-US" sz="1400" b="1" i="1" baseline="30000" dirty="0" err="1" smtClean="0"/>
              <a:t>g</a:t>
            </a:r>
            <a:r>
              <a:rPr lang="en-US" sz="1400" b="1" i="1" baseline="30000" dirty="0" smtClean="0"/>
              <a:t> </a:t>
            </a:r>
            <a:r>
              <a:rPr lang="en-US" sz="1400" b="1" baseline="30000" dirty="0" smtClean="0"/>
              <a:t> </a:t>
            </a:r>
            <a:r>
              <a:rPr lang="en-US" sz="1400" b="1" dirty="0" smtClean="0"/>
              <a:t>are unknown)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4" name="Picture 13" descr="plotGPDHse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8696"/>
            <a:ext cx="2834156" cy="1889437"/>
          </a:xfrm>
          <a:prstGeom prst="rect">
            <a:avLst/>
          </a:prstGeom>
        </p:spPr>
      </p:pic>
      <p:pic>
        <p:nvPicPr>
          <p:cNvPr id="19" name="Picture 18" descr="plotGPDEsea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8328" y="938696"/>
            <a:ext cx="2834156" cy="1889437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2" y="4230202"/>
            <a:ext cx="5839637" cy="1985746"/>
            <a:chOff x="2" y="4230202"/>
            <a:chExt cx="5839637" cy="1985746"/>
          </a:xfrm>
        </p:grpSpPr>
        <p:pic>
          <p:nvPicPr>
            <p:cNvPr id="12" name="Picture 11" descr="plotGPD1D-q-qT.pd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" y="4230202"/>
              <a:ext cx="5820292" cy="1985746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798272" y="4285595"/>
              <a:ext cx="1102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Unpolarized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20159" y="4316737"/>
              <a:ext cx="10194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Polarized</a:t>
              </a:r>
            </a:p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sea-quarks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6032169" y="4316737"/>
            <a:ext cx="2654631" cy="1791876"/>
            <a:chOff x="6032169" y="4316737"/>
            <a:chExt cx="2654631" cy="1791876"/>
          </a:xfrm>
        </p:grpSpPr>
        <p:pic>
          <p:nvPicPr>
            <p:cNvPr id="11" name="Picture 10" descr="plotGPD1D-g.eps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32169" y="4316737"/>
              <a:ext cx="2654631" cy="1791876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7871776" y="4316737"/>
              <a:ext cx="70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i="1" dirty="0" smtClean="0">
                  <a:solidFill>
                    <a:srgbClr val="FF0000"/>
                  </a:solidFill>
                </a:rPr>
                <a:t>gluons</a:t>
              </a:r>
              <a:endParaRPr lang="en-US" sz="1400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5" name="Notched Right Arrow 24"/>
          <p:cNvSpPr/>
          <p:nvPr/>
        </p:nvSpPr>
        <p:spPr>
          <a:xfrm rot="7090292">
            <a:off x="1485882" y="3179407"/>
            <a:ext cx="1949319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10799999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 rot="3368823">
            <a:off x="2858686" y="3195702"/>
            <a:ext cx="2099735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8" name="Picture 27" descr="plotGPDHG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2408" y="726763"/>
            <a:ext cx="3657600" cy="2438400"/>
          </a:xfrm>
          <a:prstGeom prst="rect">
            <a:avLst/>
          </a:prstGeom>
        </p:spPr>
      </p:pic>
      <p:sp>
        <p:nvSpPr>
          <p:cNvPr id="29" name="Notched Right Arrow 28"/>
          <p:cNvSpPr/>
          <p:nvPr/>
        </p:nvSpPr>
        <p:spPr>
          <a:xfrm rot="2612939">
            <a:off x="4241080" y="3347761"/>
            <a:ext cx="2098746" cy="480478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2" y="3451534"/>
          <a:ext cx="4484687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310" name="Equation" r:id="rId8" imgW="2908300" imgH="355600" progId="Equation.3">
                  <p:embed/>
                </p:oleObj>
              </mc:Choice>
              <mc:Fallback>
                <p:oleObj name="Equation" r:id="rId8" imgW="29083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3451534"/>
                        <a:ext cx="4484687" cy="519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822270" y="2490662"/>
            <a:ext cx="332173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Impact of </a:t>
            </a:r>
            <a:r>
              <a:rPr lang="en-US" sz="1600" b="1" dirty="0" err="1" smtClean="0">
                <a:solidFill>
                  <a:srgbClr val="000090"/>
                </a:solidFill>
                <a:latin typeface="Comic Sans MS"/>
                <a:cs typeface="Comic Sans MS"/>
              </a:rPr>
              <a:t>eRHIC</a:t>
            </a:r>
            <a:r>
              <a:rPr lang="en-US" sz="1600" b="1" dirty="0" smtClean="0">
                <a:solidFill>
                  <a:srgbClr val="000090"/>
                </a:solidFill>
                <a:latin typeface="Comic Sans MS"/>
                <a:cs typeface="Comic Sans MS"/>
              </a:rPr>
              <a:t>: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Excellent reconstruction of </a:t>
            </a:r>
            <a:r>
              <a:rPr lang="en-US" sz="1600" b="1" i="1" dirty="0" err="1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err="1" smtClean="0">
                <a:solidFill>
                  <a:srgbClr val="FF0000"/>
                </a:solidFill>
              </a:rPr>
              <a:t>sea</a:t>
            </a:r>
            <a:r>
              <a:rPr lang="en-US" sz="1600" b="1" i="1" dirty="0" smtClean="0">
                <a:solidFill>
                  <a:srgbClr val="FF0000"/>
                </a:solidFill>
              </a:rPr>
              <a:t>,</a:t>
            </a:r>
            <a:r>
              <a:rPr lang="en-US" sz="1600" b="1" baseline="30000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and </a:t>
            </a:r>
            <a:r>
              <a:rPr lang="en-US" sz="1600" b="1" i="1" dirty="0" smtClean="0">
                <a:solidFill>
                  <a:srgbClr val="FF0000"/>
                </a:solidFill>
              </a:rPr>
              <a:t>H</a:t>
            </a:r>
            <a:r>
              <a:rPr lang="en-US" sz="1600" b="1" i="1" baseline="30000" dirty="0" smtClean="0">
                <a:solidFill>
                  <a:srgbClr val="FF0000"/>
                </a:solidFill>
              </a:rPr>
              <a:t>g</a:t>
            </a:r>
            <a:r>
              <a:rPr lang="en-US" sz="1600" b="1" i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  <a:p>
            <a:pPr marL="228600" indent="-228600">
              <a:buFont typeface="Wingdings" charset="2"/>
              <a:buChar char="ü"/>
            </a:pPr>
            <a:r>
              <a:rPr lang="en-US" sz="1600" b="1" dirty="0" smtClean="0">
                <a:solidFill>
                  <a:srgbClr val="FF0000"/>
                </a:solidFill>
              </a:rPr>
              <a:t>Reconstruction of GPD E </a:t>
            </a:r>
            <a:r>
              <a:rPr lang="en-US" sz="1600" b="1" dirty="0" smtClean="0"/>
              <a:t>(connection to the orbital momentum </a:t>
            </a:r>
            <a:r>
              <a:rPr lang="en-US" sz="1600" b="1" dirty="0" err="1" smtClean="0"/>
              <a:t>g</a:t>
            </a:r>
            <a:r>
              <a:rPr lang="en-US" sz="1600" b="1" dirty="0" smtClean="0"/>
              <a:t>-sum role)</a:t>
            </a:r>
          </a:p>
          <a:p>
            <a:pPr>
              <a:buFont typeface="Wingdings" charset="2"/>
              <a:buChar char="ü"/>
            </a:pPr>
            <a:endParaRPr lang="en-US" dirty="0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43" y="169748"/>
            <a:ext cx="5712483" cy="3899563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514600" y="2087217"/>
            <a:ext cx="1970089" cy="1588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4600" y="2715587"/>
            <a:ext cx="1730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Shift due to GPD 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rot="16200000" flipH="1">
            <a:off x="3294177" y="3039689"/>
            <a:ext cx="2141397" cy="239627"/>
          </a:xfrm>
          <a:prstGeom prst="straightConnector1">
            <a:avLst/>
          </a:prstGeom>
          <a:ln w="34925">
            <a:solidFill>
              <a:srgbClr val="FF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6375232" y="3960845"/>
            <a:ext cx="1826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JHEP09(2013)093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/>
      <p:bldP spid="15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304073" y="804082"/>
            <a:ext cx="7430444" cy="475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Physics at an Electron-Ion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eRHIC: the BNL’s vision for an Electron Ion Collider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Spin physics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 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Structure functions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Helicity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measurements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(the impact!) </a:t>
            </a:r>
          </a:p>
          <a:p>
            <a:pPr marL="1853298" lvl="2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endParaRPr lang="en-GB" b="1" dirty="0" smtClean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Nuclei (imaging, saturation)</a:t>
            </a:r>
          </a:p>
          <a:p>
            <a:pPr marL="938898" indent="-938898">
              <a:lnSpc>
                <a:spcPts val="46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September, 2016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04073" y="194593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of the talk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4800" y="3519267"/>
            <a:ext cx="816609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wave function uncertainty (non-relativistic approximation)</a:t>
            </a:r>
          </a:p>
          <a:p>
            <a:pPr marL="173038" indent="-173038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624" y="7396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22" name="Notched Right Arrow 21"/>
          <p:cNvSpPr/>
          <p:nvPr/>
        </p:nvSpPr>
        <p:spPr>
          <a:xfrm>
            <a:off x="3505200" y="1548033"/>
            <a:ext cx="1244600" cy="4458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Fourier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What about nuclei?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102247" y="1661583"/>
            <a:ext cx="6265333" cy="4079881"/>
            <a:chOff x="2360083" y="3799418"/>
            <a:chExt cx="4324612" cy="2790301"/>
          </a:xfrm>
        </p:grpSpPr>
        <p:pic>
          <p:nvPicPr>
            <p:cNvPr id="7" name="Picture 6" descr="hadronizationinnucliiforgunaralt-alternate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26" r="12232" b="21019"/>
            <a:stretch/>
          </p:blipFill>
          <p:spPr>
            <a:xfrm>
              <a:off x="2800350" y="3799418"/>
              <a:ext cx="3884345" cy="279030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 rot="20700000">
              <a:off x="2772835" y="5334005"/>
              <a:ext cx="9030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Helvetica"/>
                  <a:cs typeface="Helvetica"/>
                </a:rPr>
                <a:t>I</a:t>
              </a:r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ncoming </a:t>
              </a:r>
            </a:p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Helvetica"/>
                  <a:cs typeface="Helvetica"/>
                </a:rPr>
                <a:t>Electron Beam</a:t>
              </a:r>
              <a:endParaRPr lang="en-US" sz="800" dirty="0">
                <a:solidFill>
                  <a:schemeClr val="bg1"/>
                </a:solidFill>
                <a:latin typeface="Helvetica"/>
                <a:cs typeface="Helvetica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 flipH="1">
              <a:off x="2360083" y="5270500"/>
              <a:ext cx="1217084" cy="328083"/>
            </a:xfrm>
            <a:prstGeom prst="line">
              <a:avLst/>
            </a:prstGeom>
            <a:solidFill>
              <a:schemeClr val="accent1"/>
            </a:solidFill>
            <a:ln w="22225" cap="flat" cmpd="sng" algn="ctr">
              <a:solidFill>
                <a:srgbClr val="FFFF00"/>
              </a:solidFill>
              <a:prstDash val="solid"/>
              <a:round/>
              <a:headEnd type="stealth" w="lg" len="lg"/>
              <a:tailEnd type="none" w="lg" len="lg"/>
            </a:ln>
            <a:effectLst/>
          </p:spPr>
        </p:cxn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fld id="{86CB4B4D-7CA3-9044-876B-883B54F8677D}" type="slidenum">
              <a:rPr sz="1400">
                <a:solidFill>
                  <a:srgbClr val="011585"/>
                </a:solidFill>
                <a:uFill>
                  <a:solidFill>
                    <a:srgbClr val="011585"/>
                  </a:solidFill>
                </a:uFill>
              </a:rPr>
              <a:t>22</a:t>
            </a:fld>
            <a:endParaRPr sz="1400">
              <a:solidFill>
                <a:srgbClr val="011585"/>
              </a:solidFill>
              <a:uFill>
                <a:solidFill>
                  <a:srgbClr val="011585"/>
                </a:solidFill>
              </a:uFill>
            </a:endParaRPr>
          </a:p>
        </p:txBody>
      </p:sp>
      <p:sp>
        <p:nvSpPr>
          <p:cNvPr id="313" name="Shape 313"/>
          <p:cNvSpPr>
            <a:spLocks noGrp="1"/>
          </p:cNvSpPr>
          <p:nvPr>
            <p:ph type="body" idx="4294967295"/>
          </p:nvPr>
        </p:nvSpPr>
        <p:spPr>
          <a:xfrm>
            <a:off x="0" y="5340124"/>
            <a:ext cx="8763000" cy="988105"/>
          </a:xfrm>
          <a:prstGeom prst="rect">
            <a:avLst/>
          </a:prstGeom>
        </p:spPr>
        <p:txBody>
          <a:bodyPr/>
          <a:lstStyle/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d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σ</a:t>
            </a:r>
            <a:r>
              <a:rPr sz="1600" i="1" dirty="0">
                <a:solidFill>
                  <a:srgbClr val="0000FF"/>
                </a:solidFill>
                <a:uFill>
                  <a:solidFill/>
                </a:uFill>
              </a:rPr>
              <a:t>/dt</a:t>
            </a:r>
            <a:r>
              <a:rPr sz="1600" i="1" dirty="0">
                <a:uFill>
                  <a:solidFill/>
                </a:uFill>
              </a:rPr>
              <a:t>:</a:t>
            </a:r>
            <a:r>
              <a:rPr sz="1600" dirty="0">
                <a:uFill>
                  <a:solidFill/>
                </a:uFill>
              </a:rPr>
              <a:t> diffractive pattern known from wave optics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φ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sensitive to saturation effects, smaller </a:t>
            </a: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 </a:t>
            </a:r>
            <a:r>
              <a:rPr sz="1600" dirty="0">
                <a:uFill>
                  <a:solidFill/>
                </a:uFill>
              </a:rPr>
              <a:t>shows no effect</a:t>
            </a:r>
          </a:p>
          <a:p>
            <a:pPr lvl="1">
              <a:spcBef>
                <a:spcPts val="0"/>
              </a:spcBef>
              <a:defRPr sz="1800">
                <a:uFillTx/>
              </a:defRPr>
            </a:pPr>
            <a:r>
              <a:rPr sz="1600" i="1" dirty="0">
                <a:uFill>
                  <a:solidFill/>
                </a:uFill>
              </a:rPr>
              <a:t>J/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ψ</a:t>
            </a:r>
            <a:r>
              <a:rPr sz="1600" dirty="0">
                <a:uFill>
                  <a:solidFill/>
                </a:uFill>
              </a:rPr>
              <a:t> perfectly suited to extract source distribution</a:t>
            </a:r>
          </a:p>
        </p:txBody>
      </p:sp>
      <p:grpSp>
        <p:nvGrpSpPr>
          <p:cNvPr id="304" name="Group 304"/>
          <p:cNvGrpSpPr/>
          <p:nvPr/>
        </p:nvGrpSpPr>
        <p:grpSpPr>
          <a:xfrm>
            <a:off x="233043" y="1816476"/>
            <a:ext cx="6921505" cy="348813"/>
            <a:chOff x="0" y="62454"/>
            <a:chExt cx="6921503" cy="348811"/>
          </a:xfrm>
        </p:grpSpPr>
        <p:sp>
          <p:nvSpPr>
            <p:cNvPr id="302" name="Shape 302"/>
            <p:cNvSpPr/>
            <p:nvPr/>
          </p:nvSpPr>
          <p:spPr>
            <a:xfrm>
              <a:off x="0" y="624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303" name="Shape 303"/>
            <p:cNvSpPr/>
            <p:nvPr/>
          </p:nvSpPr>
          <p:spPr>
            <a:xfrm>
              <a:off x="3837326" y="62454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sp>
        <p:nvSpPr>
          <p:cNvPr id="305" name="Shape 305"/>
          <p:cNvSpPr/>
          <p:nvPr/>
        </p:nvSpPr>
        <p:spPr>
          <a:xfrm>
            <a:off x="269329" y="2147580"/>
            <a:ext cx="5411738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Momentum transfer 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= |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dirty="0">
                <a:uFill>
                  <a:solidFill/>
                </a:uFill>
              </a:rPr>
              <a:t>-</a:t>
            </a:r>
            <a:r>
              <a:rPr sz="1600" b="1" dirty="0">
                <a:uFill>
                  <a:solidFill/>
                </a:uFill>
              </a:rPr>
              <a:t>p</a:t>
            </a:r>
            <a:r>
              <a:rPr sz="1600" baseline="-5999" dirty="0">
                <a:uFill>
                  <a:solidFill/>
                </a:uFill>
              </a:rPr>
              <a:t>Au</a:t>
            </a:r>
            <a:r>
              <a:rPr sz="1600" baseline="-5999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′</a:t>
            </a:r>
            <a:r>
              <a:rPr sz="1600" dirty="0">
                <a:uFill>
                  <a:solidFill/>
                </a:uFill>
              </a:rPr>
              <a:t>|</a:t>
            </a:r>
            <a:r>
              <a:rPr sz="1600" baseline="31999" dirty="0">
                <a:uFill>
                  <a:solidFill/>
                </a:uFill>
              </a:rPr>
              <a:t>2 </a:t>
            </a:r>
            <a:r>
              <a:rPr sz="1600" dirty="0">
                <a:uFill>
                  <a:solidFill/>
                </a:uFill>
              </a:rPr>
              <a:t>conjugate to </a:t>
            </a:r>
            <a:r>
              <a:rPr sz="1600" i="1" dirty="0">
                <a:uFill>
                  <a:solidFill/>
                </a:uFill>
              </a:rPr>
              <a:t>b</a:t>
            </a:r>
            <a:r>
              <a:rPr sz="1600" i="1" baseline="-5999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 </a:t>
            </a:r>
          </a:p>
        </p:txBody>
      </p:sp>
      <p:sp>
        <p:nvSpPr>
          <p:cNvPr id="306" name="Shape 306"/>
          <p:cNvSpPr/>
          <p:nvPr/>
        </p:nvSpPr>
        <p:spPr>
          <a:xfrm>
            <a:off x="176801" y="663145"/>
            <a:ext cx="6491160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1950-60: </a:t>
            </a:r>
            <a:r>
              <a:rPr sz="1600" dirty="0">
                <a:uFill>
                  <a:solidFill/>
                </a:uFill>
              </a:rPr>
              <a:t>Measurement of charge (proton)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Ongoing:</a:t>
            </a:r>
            <a:r>
              <a:rPr sz="1600" dirty="0">
                <a:uFill>
                  <a:solidFill/>
                </a:uFill>
              </a:rPr>
              <a:t> Measurement of neutron distribution in nuclei</a:t>
            </a:r>
          </a:p>
          <a:p>
            <a:pPr lvl="0"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EIC ⇒ Gluon distribution in nuclei</a:t>
            </a:r>
          </a:p>
        </p:txBody>
      </p:sp>
      <p:sp>
        <p:nvSpPr>
          <p:cNvPr id="307" name="Shape 307"/>
          <p:cNvSpPr/>
          <p:nvPr/>
        </p:nvSpPr>
        <p:spPr>
          <a:xfrm>
            <a:off x="196758" y="1484919"/>
            <a:ext cx="931044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/>
            </a:lvl1pPr>
          </a:lstStyle>
          <a:p>
            <a:pPr lvl="0">
              <a:defRPr sz="1800" b="0">
                <a:uFillTx/>
              </a:defRPr>
            </a:pPr>
            <a:r>
              <a:rPr sz="1600" b="1" dirty="0">
                <a:uFill>
                  <a:solidFill/>
                </a:uFill>
              </a:rPr>
              <a:t>Method:</a:t>
            </a:r>
          </a:p>
        </p:txBody>
      </p:sp>
      <p:grpSp>
        <p:nvGrpSpPr>
          <p:cNvPr id="318" name="Group 318"/>
          <p:cNvGrpSpPr/>
          <p:nvPr/>
        </p:nvGrpSpPr>
        <p:grpSpPr>
          <a:xfrm>
            <a:off x="4611140" y="2763848"/>
            <a:ext cx="4407228" cy="2313007"/>
            <a:chOff x="51734" y="77100"/>
            <a:chExt cx="4407226" cy="2313006"/>
          </a:xfrm>
        </p:grpSpPr>
        <p:grpSp>
          <p:nvGrpSpPr>
            <p:cNvPr id="316" name="Group 316"/>
            <p:cNvGrpSpPr/>
            <p:nvPr/>
          </p:nvGrpSpPr>
          <p:grpSpPr>
            <a:xfrm>
              <a:off x="51734" y="77100"/>
              <a:ext cx="4407226" cy="2313006"/>
              <a:chOff x="51734" y="77100"/>
              <a:chExt cx="4407224" cy="2313005"/>
            </a:xfrm>
          </p:grpSpPr>
          <p:pic>
            <p:nvPicPr>
              <p:cNvPr id="314" name="source_all.pdf"/>
              <p:cNvPicPr/>
              <p:nvPr/>
            </p:nvPicPr>
            <p:blipFill>
              <a:blip r:embed="rId3">
                <a:extLst/>
              </a:blip>
              <a:srcRect r="50437" b="50689"/>
              <a:stretch>
                <a:fillRect/>
              </a:stretch>
            </p:blipFill>
            <p:spPr>
              <a:xfrm>
                <a:off x="51735" y="77100"/>
                <a:ext cx="4407225" cy="2313006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15" name="Shape 315"/>
              <p:cNvSpPr/>
              <p:nvPr/>
            </p:nvSpPr>
            <p:spPr>
              <a:xfrm>
                <a:off x="745301" y="154200"/>
                <a:ext cx="308402" cy="28270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</p:grpSp>
        <p:sp>
          <p:nvSpPr>
            <p:cNvPr id="317" name="Shape 317"/>
            <p:cNvSpPr/>
            <p:nvPr/>
          </p:nvSpPr>
          <p:spPr>
            <a:xfrm>
              <a:off x="1576374" y="1671376"/>
              <a:ext cx="1765199" cy="199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>
                <a:defRPr sz="1300">
                  <a:solidFill>
                    <a:srgbClr val="008F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1100" dirty="0">
                  <a:solidFill>
                    <a:srgbClr val="0000FF"/>
                  </a:solidFill>
                  <a:uFill>
                    <a:solidFill/>
                  </a:uFill>
                </a:rPr>
                <a:t>PRC 87 (2013) 024913</a:t>
              </a:r>
            </a:p>
          </p:txBody>
        </p:sp>
      </p:grpSp>
      <p:sp>
        <p:nvSpPr>
          <p:cNvPr id="319" name="Shape 319"/>
          <p:cNvSpPr/>
          <p:nvPr/>
        </p:nvSpPr>
        <p:spPr>
          <a:xfrm>
            <a:off x="306529" y="5064628"/>
            <a:ext cx="8161227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Converges to input F(b) rapidly: |</a:t>
            </a:r>
            <a:r>
              <a:rPr sz="1600" i="1" dirty="0">
                <a:uFill>
                  <a:solidFill/>
                </a:uFill>
              </a:rPr>
              <a:t>t</a:t>
            </a:r>
            <a:r>
              <a:rPr sz="1600" dirty="0">
                <a:uFill>
                  <a:solidFill/>
                </a:uFill>
              </a:rPr>
              <a:t>| &lt; 0.1 almost enough</a:t>
            </a:r>
          </a:p>
          <a:p>
            <a:pPr marL="285750" marR="41275" lvl="0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solidFill>
                  <a:srgbClr val="0000FF"/>
                </a:solidFill>
                <a:uFill>
                  <a:solidFill/>
                </a:uFill>
              </a:rPr>
              <a:t>Recover accurately any input distribution used in model used to generate pseudo-data </a:t>
            </a:r>
            <a:r>
              <a:rPr sz="1600" dirty="0">
                <a:uFill>
                  <a:solidFill/>
                </a:uFill>
              </a:rPr>
              <a:t>(here Wood-Saxon)</a:t>
            </a:r>
          </a:p>
          <a:p>
            <a:pPr marL="285750" marR="41275" lvl="1" indent="-285750">
              <a:buClr>
                <a:srgbClr val="0000FF"/>
              </a:buClr>
              <a:buSzPct val="100000"/>
              <a:buFont typeface="Wingdings" charset="2"/>
              <a:buChar char="Ø"/>
              <a:defRPr sz="1800">
                <a:uFillTx/>
              </a:defRPr>
            </a:pPr>
            <a:r>
              <a:rPr sz="1600" dirty="0">
                <a:uFill>
                  <a:solidFill/>
                </a:uFill>
              </a:rPr>
              <a:t>Systematic measurement requires </a:t>
            </a:r>
            <a:r>
              <a:rPr sz="1600" i="1" dirty="0">
                <a:uFill>
                  <a:solidFill/>
                </a:uFill>
                <a:latin typeface="Symbol"/>
                <a:ea typeface="Symbol"/>
                <a:cs typeface="Symbol"/>
                <a:sym typeface="Symbol"/>
              </a:rPr>
              <a:t>∫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L</a:t>
            </a:r>
            <a:r>
              <a:rPr sz="1600" i="1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dt</a:t>
            </a:r>
            <a:r>
              <a:rPr sz="1600" b="1" i="1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  <a:latin typeface="Arial Bold"/>
                <a:ea typeface="Arial Bold"/>
                <a:cs typeface="Arial Bold"/>
                <a:sym typeface="Arial Bold"/>
              </a:rPr>
              <a:t>&gt;&gt;</a:t>
            </a:r>
            <a:r>
              <a:rPr sz="1600" dirty="0">
                <a:uFill>
                  <a:solidFill/>
                </a:uFill>
                <a:latin typeface="Lucida Calligraphy Italic"/>
                <a:ea typeface="Lucida Calligraphy Italic"/>
                <a:cs typeface="Lucida Calligraphy Italic"/>
                <a:sym typeface="Lucida Calligraphy Italic"/>
              </a:rPr>
              <a:t> </a:t>
            </a:r>
            <a:r>
              <a:rPr sz="1600" dirty="0">
                <a:uFill>
                  <a:solidFill/>
                </a:uFill>
              </a:rPr>
              <a:t>1 fb</a:t>
            </a:r>
            <a:r>
              <a:rPr sz="1600" baseline="31999" dirty="0">
                <a:uFill>
                  <a:solidFill/>
                </a:uFill>
              </a:rPr>
              <a:t>-1</a:t>
            </a:r>
            <a:r>
              <a:rPr sz="1600" dirty="0">
                <a:uFill>
                  <a:solidFill/>
                </a:uFill>
              </a:rPr>
              <a:t>/A</a:t>
            </a:r>
          </a:p>
        </p:txBody>
      </p:sp>
      <p:grpSp>
        <p:nvGrpSpPr>
          <p:cNvPr id="323" name="Group 323"/>
          <p:cNvGrpSpPr/>
          <p:nvPr/>
        </p:nvGrpSpPr>
        <p:grpSpPr>
          <a:xfrm>
            <a:off x="4219232" y="1547830"/>
            <a:ext cx="2810652" cy="1059069"/>
            <a:chOff x="0" y="49208"/>
            <a:chExt cx="2810651" cy="1059068"/>
          </a:xfrm>
        </p:grpSpPr>
        <p:sp>
          <p:nvSpPr>
            <p:cNvPr id="320" name="Shape 320"/>
            <p:cNvSpPr/>
            <p:nvPr/>
          </p:nvSpPr>
          <p:spPr>
            <a:xfrm flipH="1">
              <a:off x="0" y="223614"/>
              <a:ext cx="580461" cy="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1" name="Shape 321"/>
            <p:cNvSpPr/>
            <p:nvPr/>
          </p:nvSpPr>
          <p:spPr>
            <a:xfrm flipH="1" flipV="1">
              <a:off x="2540000" y="625675"/>
              <a:ext cx="8961" cy="482601"/>
            </a:xfrm>
            <a:prstGeom prst="line">
              <a:avLst/>
            </a:prstGeom>
            <a:noFill/>
            <a:ln w="88900" cap="flat">
              <a:solidFill>
                <a:srgbClr val="0000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marL="0" marR="0" lvl="0" defTabSz="457200"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/>
            </a:p>
          </p:txBody>
        </p:sp>
        <p:sp>
          <p:nvSpPr>
            <p:cNvPr id="322" name="Shape 322"/>
            <p:cNvSpPr/>
            <p:nvPr/>
          </p:nvSpPr>
          <p:spPr>
            <a:xfrm>
              <a:off x="803993" y="49208"/>
              <a:ext cx="2006658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i="1"/>
              </a:lvl1pPr>
            </a:lstStyle>
            <a:p>
              <a:pPr lvl="0">
                <a:defRPr sz="1800" i="0">
                  <a:uFillTx/>
                </a:defRPr>
              </a:pPr>
              <a:r>
                <a:rPr sz="1600" i="1" dirty="0">
                  <a:uFill>
                    <a:solidFill/>
                  </a:uFill>
                </a:rPr>
                <a:t>Fourier Transform</a:t>
              </a:r>
            </a:p>
          </p:txBody>
        </p:sp>
      </p:grpSp>
      <p:grpSp>
        <p:nvGrpSpPr>
          <p:cNvPr id="26" name="Group 304"/>
          <p:cNvGrpSpPr/>
          <p:nvPr/>
        </p:nvGrpSpPr>
        <p:grpSpPr>
          <a:xfrm>
            <a:off x="196758" y="822245"/>
            <a:ext cx="6400805" cy="348815"/>
            <a:chOff x="0" y="265652"/>
            <a:chExt cx="6400803" cy="348813"/>
          </a:xfrm>
        </p:grpSpPr>
        <p:sp>
          <p:nvSpPr>
            <p:cNvPr id="27" name="Shape 302"/>
            <p:cNvSpPr/>
            <p:nvPr/>
          </p:nvSpPr>
          <p:spPr>
            <a:xfrm>
              <a:off x="0" y="265654"/>
              <a:ext cx="5064562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Diffractive vector meson production:</a:t>
              </a:r>
            </a:p>
          </p:txBody>
        </p:sp>
        <p:sp>
          <p:nvSpPr>
            <p:cNvPr id="28" name="Shape 303"/>
            <p:cNvSpPr/>
            <p:nvPr/>
          </p:nvSpPr>
          <p:spPr>
            <a:xfrm>
              <a:off x="3316626" y="265652"/>
              <a:ext cx="3084177" cy="348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0">
                <a:defRPr sz="1800">
                  <a:uFillTx/>
                </a:defRPr>
              </a:pPr>
              <a:r>
                <a:rPr sz="1600" dirty="0">
                  <a:uFill>
                    <a:solidFill/>
                  </a:uFill>
                </a:rPr>
                <a:t>e + Au → e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Au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′</a:t>
              </a:r>
              <a:r>
                <a:rPr sz="1600" dirty="0">
                  <a:uFill>
                    <a:solidFill/>
                  </a:uFill>
                </a:rPr>
                <a:t> + J/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ψ,</a:t>
              </a:r>
              <a:r>
                <a:rPr sz="1600" dirty="0">
                  <a:uFill>
                    <a:solidFill/>
                  </a:uFill>
                </a:rPr>
                <a:t> </a:t>
              </a:r>
              <a:r>
                <a:rPr sz="1600" dirty="0">
                  <a:uFill>
                    <a:solidFill/>
                  </a:uFill>
                  <a:latin typeface="Symbol"/>
                  <a:ea typeface="Symbol"/>
                  <a:cs typeface="Symbol"/>
                  <a:sym typeface="Symbol"/>
                </a:rPr>
                <a:t>φ, ρ</a:t>
              </a:r>
            </a:p>
          </p:txBody>
        </p:sp>
      </p:grpSp>
      <p:pic>
        <p:nvPicPr>
          <p:cNvPr id="31" name="Picture 30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30"/>
          <a:stretch/>
        </p:blipFill>
        <p:spPr>
          <a:xfrm>
            <a:off x="137888" y="1360717"/>
            <a:ext cx="4078515" cy="3802380"/>
          </a:xfrm>
          <a:prstGeom prst="rect">
            <a:avLst/>
          </a:prstGeom>
        </p:spPr>
      </p:pic>
      <p:pic>
        <p:nvPicPr>
          <p:cNvPr id="32" name="Picture 31" descr="dsigma_dt_jpsi_phi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7"/>
          <a:stretch/>
        </p:blipFill>
        <p:spPr>
          <a:xfrm>
            <a:off x="4775199" y="1367971"/>
            <a:ext cx="4130039" cy="380238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Imaging the gluons in nuclei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7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dvAuto="0"/>
      <p:bldP spid="313" grpId="1" advAuto="0"/>
      <p:bldP spid="305" grpId="0" animBg="1" advAuto="0"/>
      <p:bldP spid="306" grpId="0" animBg="1" advAuto="0"/>
      <p:bldP spid="307" grpId="0" animBg="1" advAuto="0"/>
      <p:bldP spid="318" grpId="0" animBg="1" advAuto="0"/>
      <p:bldP spid="319" grpId="0" animBg="1" advAuto="0"/>
      <p:bldP spid="323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xq2plane-xA-EIC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203" y="1968503"/>
            <a:ext cx="3877733" cy="275174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pic>
        <p:nvPicPr>
          <p:cNvPr id="13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27" y="4760389"/>
            <a:ext cx="68024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" name="Rectangle 5"/>
          <p:cNvSpPr>
            <a:spLocks/>
          </p:cNvSpPr>
          <p:nvPr/>
        </p:nvSpPr>
        <p:spPr bwMode="auto">
          <a:xfrm>
            <a:off x="2734738" y="5676388"/>
            <a:ext cx="25701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sz="1700" dirty="0" err="1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quark+anti-quark</a:t>
            </a:r>
            <a:endParaRPr lang="en-US" sz="1700" dirty="0">
              <a:solidFill>
                <a:srgbClr val="0000FF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  <a:p>
            <a:pPr marL="39688"/>
            <a:r>
              <a:rPr lang="en-US" sz="17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momentum distributions</a:t>
            </a:r>
          </a:p>
        </p:txBody>
      </p:sp>
      <p:sp>
        <p:nvSpPr>
          <p:cNvPr id="15" name="Rectangle 6"/>
          <p:cNvSpPr>
            <a:spLocks/>
          </p:cNvSpPr>
          <p:nvPr/>
        </p:nvSpPr>
        <p:spPr bwMode="auto">
          <a:xfrm>
            <a:off x="5367337" y="5601235"/>
            <a:ext cx="3573463" cy="3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gluon </a:t>
            </a:r>
            <a:r>
              <a:rPr lang="en-US" dirty="0" smtClean="0">
                <a:solidFill>
                  <a:srgbClr val="FF0000"/>
                </a:solidFill>
                <a:latin typeface="Comic Sans MS"/>
                <a:ea typeface="ＭＳ Ｐゴシック" charset="0"/>
                <a:cs typeface="Comic Sans MS"/>
                <a:sym typeface="Arial" charset="0"/>
              </a:rPr>
              <a:t>momentum distribution</a:t>
            </a:r>
            <a:endParaRPr lang="en-US" dirty="0">
              <a:solidFill>
                <a:srgbClr val="FF0000"/>
              </a:solidFill>
              <a:latin typeface="Comic Sans MS"/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rot="10800000" flipH="1">
            <a:off x="4622801" y="5435599"/>
            <a:ext cx="495300" cy="554583"/>
          </a:xfrm>
          <a:prstGeom prst="line">
            <a:avLst/>
          </a:prstGeom>
          <a:noFill/>
          <a:ln w="31750" cap="flat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>
              <a:ln w="28575" cmpd="sng">
                <a:solidFill>
                  <a:srgbClr val="0000FF"/>
                </a:solidFill>
              </a:ln>
            </a:endParaRPr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 rot="10800000" flipH="1">
            <a:off x="6714066" y="5384798"/>
            <a:ext cx="151870" cy="359850"/>
          </a:xfrm>
          <a:prstGeom prst="line">
            <a:avLst/>
          </a:prstGeom>
          <a:noFill/>
          <a:ln w="3175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" name="Rectangle 6"/>
          <p:cNvSpPr>
            <a:spLocks/>
          </p:cNvSpPr>
          <p:nvPr/>
        </p:nvSpPr>
        <p:spPr bwMode="auto">
          <a:xfrm>
            <a:off x="5373598" y="5864085"/>
            <a:ext cx="3573463" cy="34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Arial" charset="0"/>
              </a:rPr>
              <a:t>or tag on charm 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 F</a:t>
            </a:r>
            <a:r>
              <a:rPr lang="en-US" baseline="-25000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2</a:t>
            </a:r>
            <a:r>
              <a:rPr lang="en-US" baseline="30000" dirty="0" smtClean="0">
                <a:latin typeface="Comic Sans MS"/>
                <a:ea typeface="ＭＳ Ｐゴシック" charset="0"/>
                <a:cs typeface="Comic Sans MS"/>
                <a:sym typeface="Wingdings"/>
              </a:rPr>
              <a:t>C</a:t>
            </a:r>
            <a:endParaRPr lang="en-US" baseline="30000" dirty="0">
              <a:latin typeface="Comic Sans MS"/>
              <a:ea typeface="ＭＳ Ｐゴシック" charset="0"/>
              <a:cs typeface="Comic Sans MS"/>
              <a:sym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440779"/>
            <a:ext cx="7250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Measure different structure function in </a:t>
            </a:r>
            <a:r>
              <a:rPr lang="en-US" dirty="0" err="1" smtClean="0">
                <a:solidFill>
                  <a:srgbClr val="0000FF"/>
                </a:solidFill>
              </a:rPr>
              <a:t>eA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constrain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nPDF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: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2" y="690033"/>
            <a:ext cx="307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Ratio g(x,Q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r>
              <a:rPr lang="en-US" baseline="-25000" dirty="0" err="1" smtClean="0"/>
              <a:t>pb</a:t>
            </a:r>
            <a:r>
              <a:rPr lang="en-US" dirty="0" smtClean="0"/>
              <a:t> /</a:t>
            </a:r>
            <a:r>
              <a:rPr lang="en-US" dirty="0"/>
              <a:t>g(x,Q</a:t>
            </a:r>
            <a:r>
              <a:rPr lang="en-US" baseline="30000" dirty="0"/>
              <a:t>2</a:t>
            </a:r>
            <a:r>
              <a:rPr lang="en-US" dirty="0"/>
              <a:t>)</a:t>
            </a:r>
            <a:r>
              <a:rPr lang="en-US" baseline="-25000" dirty="0" smtClean="0"/>
              <a:t>p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742267" y="728134"/>
            <a:ext cx="484913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DGLAP:</a:t>
            </a: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sz="1400" dirty="0" smtClean="0"/>
              <a:t>predicts </a:t>
            </a:r>
            <a:r>
              <a:rPr lang="en-US" sz="1400" dirty="0"/>
              <a:t>Q</a:t>
            </a:r>
            <a:r>
              <a:rPr lang="en-US" sz="1400" baseline="30000" dirty="0"/>
              <a:t>2 </a:t>
            </a:r>
            <a:r>
              <a:rPr lang="en-US" sz="1400" dirty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A-dependence and x-dependence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Saturation models: </a:t>
            </a:r>
            <a:endParaRPr lang="en-US" sz="1400" dirty="0" smtClean="0">
              <a:solidFill>
                <a:srgbClr val="0000FF"/>
              </a:solidFill>
            </a:endParaRPr>
          </a:p>
          <a:p>
            <a:r>
              <a:rPr lang="en-US" sz="1400" dirty="0" smtClean="0"/>
              <a:t>predict </a:t>
            </a:r>
            <a:r>
              <a:rPr lang="en-US" sz="1400" dirty="0"/>
              <a:t>A-dependence and x-dependence </a:t>
            </a:r>
            <a:r>
              <a:rPr lang="en-US" sz="1400" dirty="0" smtClean="0"/>
              <a:t>but </a:t>
            </a:r>
            <a:r>
              <a:rPr lang="en-US" sz="1400" dirty="0">
                <a:solidFill>
                  <a:srgbClr val="3366FF"/>
                </a:solidFill>
              </a:rPr>
              <a:t>not</a:t>
            </a:r>
            <a:r>
              <a:rPr lang="en-US" sz="1400" dirty="0"/>
              <a:t> Q</a:t>
            </a:r>
            <a:r>
              <a:rPr lang="en-US" sz="1400" baseline="30000" dirty="0"/>
              <a:t>2</a:t>
            </a:r>
          </a:p>
          <a:p>
            <a:r>
              <a:rPr lang="en-US" sz="14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1400" dirty="0" smtClean="0">
                <a:solidFill>
                  <a:srgbClr val="0000FF"/>
                </a:solidFill>
              </a:rPr>
              <a:t>Need: </a:t>
            </a:r>
            <a:r>
              <a:rPr lang="en-US" sz="1400" dirty="0" smtClean="0"/>
              <a:t>large </a:t>
            </a:r>
            <a:r>
              <a:rPr lang="en-US" sz="1400" dirty="0"/>
              <a:t>Q</a:t>
            </a:r>
            <a:r>
              <a:rPr lang="en-US" sz="1400" baseline="30000" dirty="0"/>
              <a:t>2</a:t>
            </a:r>
            <a:r>
              <a:rPr lang="en-US" sz="1400" dirty="0"/>
              <a:t> lever-arm for fixed x, A-scan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23</a:t>
            </a:fld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0" y="1045187"/>
            <a:ext cx="3467393" cy="3192396"/>
            <a:chOff x="0" y="880087"/>
            <a:chExt cx="3467393" cy="3192396"/>
          </a:xfrm>
        </p:grpSpPr>
        <p:grpSp>
          <p:nvGrpSpPr>
            <p:cNvPr id="23" name="Group 22"/>
            <p:cNvGrpSpPr/>
            <p:nvPr/>
          </p:nvGrpSpPr>
          <p:grpSpPr>
            <a:xfrm>
              <a:off x="0" y="965201"/>
              <a:ext cx="3402518" cy="3107282"/>
              <a:chOff x="-76203" y="965201"/>
              <a:chExt cx="3402518" cy="3107282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389465" y="965201"/>
                <a:ext cx="2936850" cy="3107282"/>
                <a:chOff x="3826932" y="1227667"/>
                <a:chExt cx="2936850" cy="3107282"/>
              </a:xfrm>
            </p:grpSpPr>
            <p:pic>
              <p:nvPicPr>
                <p:cNvPr id="11" name="Picture 10" descr="nPDF.png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8755" t="12983" b="6287"/>
                <a:stretch/>
              </p:blipFill>
              <p:spPr>
                <a:xfrm>
                  <a:off x="3826932" y="1227667"/>
                  <a:ext cx="2936850" cy="2819400"/>
                </a:xfrm>
                <a:prstGeom prst="rect">
                  <a:avLst/>
                </a:prstGeom>
              </p:spPr>
            </p:pic>
            <p:sp>
              <p:nvSpPr>
                <p:cNvPr id="20" name="Rectangle 19"/>
                <p:cNvSpPr/>
                <p:nvPr/>
              </p:nvSpPr>
              <p:spPr bwMode="auto">
                <a:xfrm>
                  <a:off x="5588001" y="4021694"/>
                  <a:ext cx="626534" cy="313255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  <a:tileRect/>
                </a:gra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20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mic Sans MS"/>
                      <a:ea typeface="ＭＳ Ｐゴシック" pitchFamily="-112" charset="-128"/>
                      <a:cs typeface="Comic Sans MS"/>
                    </a:rPr>
                    <a:t>RHIC</a:t>
                  </a:r>
                  <a:endParaRPr kumimoji="0" lang="en-US" sz="12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/>
                    <a:ea typeface="ＭＳ Ｐゴシック" pitchFamily="-112" charset="-128"/>
                    <a:cs typeface="Comic Sans MS"/>
                  </a:endParaRPr>
                </a:p>
              </p:txBody>
            </p:sp>
            <p:sp>
              <p:nvSpPr>
                <p:cNvPr id="8" name="Rectangle 7"/>
                <p:cNvSpPr/>
                <p:nvPr/>
              </p:nvSpPr>
              <p:spPr bwMode="auto">
                <a:xfrm>
                  <a:off x="4673600" y="4030147"/>
                  <a:ext cx="922866" cy="296320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  <a:tileRect/>
                </a:gra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40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mic Sans MS"/>
                      <a:ea typeface="ＭＳ Ｐゴシック" pitchFamily="-112" charset="-128"/>
                      <a:cs typeface="Comic Sans MS"/>
                    </a:rPr>
                    <a:t>LHC</a:t>
                  </a:r>
                  <a:endParaRPr kumimoji="0" lang="en-US" sz="140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mic Sans MS"/>
                    <a:ea typeface="ＭＳ Ｐゴシック" pitchFamily="-112" charset="-128"/>
                    <a:cs typeface="Comic Sans MS"/>
                  </a:endParaRP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2878667" y="3285064"/>
                <a:ext cx="3209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x</a:t>
                </a:r>
                <a:endParaRPr lang="en-US" dirty="0"/>
              </a:p>
            </p:txBody>
          </p:sp>
          <p:pic>
            <p:nvPicPr>
              <p:cNvPr id="22" name="Picture 21" descr="nPDF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575" r="94794" b="18191"/>
              <a:stretch/>
            </p:blipFill>
            <p:spPr>
              <a:xfrm>
                <a:off x="-76203" y="1075268"/>
                <a:ext cx="489333" cy="2173459"/>
              </a:xfrm>
              <a:prstGeom prst="rect">
                <a:avLst/>
              </a:prstGeom>
            </p:spPr>
          </p:pic>
        </p:grpSp>
        <p:sp>
          <p:nvSpPr>
            <p:cNvPr id="19" name="TextBox 18"/>
            <p:cNvSpPr txBox="1"/>
            <p:nvPr/>
          </p:nvSpPr>
          <p:spPr>
            <a:xfrm rot="16200000">
              <a:off x="1959184" y="2142075"/>
              <a:ext cx="277019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0" dirty="0" err="1"/>
                <a:t>Ilkka</a:t>
              </a:r>
              <a:r>
                <a:rPr lang="en-US" sz="1000" b="0" dirty="0"/>
                <a:t> </a:t>
              </a:r>
              <a:r>
                <a:rPr lang="en-US" sz="1000" b="0" dirty="0" err="1" smtClean="0"/>
                <a:t>Helenius</a:t>
              </a:r>
              <a:r>
                <a:rPr lang="en-US" sz="1000" b="0" dirty="0" smtClean="0"/>
                <a:t> DIS 2016 </a:t>
              </a:r>
              <a:r>
                <a:rPr lang="en-US" sz="1000" b="0" dirty="0" err="1" smtClean="0"/>
                <a:t>arXiv</a:t>
              </a:r>
              <a:r>
                <a:rPr lang="en-US" sz="1000" b="0" dirty="0" smtClean="0"/>
                <a:t>:</a:t>
              </a:r>
              <a:r>
                <a:rPr lang="hu-HU" sz="1000" b="0" dirty="0" smtClean="0"/>
                <a:t>1606.09003</a:t>
              </a:r>
              <a:endParaRPr lang="en-US" sz="1000" b="0" dirty="0"/>
            </a:p>
          </p:txBody>
        </p:sp>
      </p:grp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7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8" name="Hannu_Pb_5GeV_Current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83" y="3669472"/>
            <a:ext cx="8322811" cy="3188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Hannu_Pb_5GeV_EICInclusive.pd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09" y="3669473"/>
            <a:ext cx="8322808" cy="31885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Hannu_Pb_5GeV_EICCharm.pd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83" y="3669473"/>
            <a:ext cx="8322808" cy="3188527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374" y="635002"/>
            <a:ext cx="2897812" cy="29819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5375" y="688214"/>
            <a:ext cx="2839572" cy="29220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69170" y="708030"/>
            <a:ext cx="2808093" cy="28948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0700000">
            <a:off x="1385325" y="2247432"/>
            <a:ext cx="5782402" cy="147732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Not only for nuclei! </a:t>
            </a:r>
          </a:p>
          <a:p>
            <a:r>
              <a:rPr lang="en-US" sz="2000" dirty="0" smtClean="0">
                <a:solidFill>
                  <a:srgbClr val="322F31"/>
                </a:solidFill>
                <a:latin typeface="Comic Sans MS"/>
                <a:cs typeface="Comic Sans MS"/>
              </a:rPr>
              <a:t>Identical precision can be reached for </a:t>
            </a:r>
            <a:r>
              <a:rPr lang="en-US" sz="2000" dirty="0" err="1" smtClean="0">
                <a:solidFill>
                  <a:srgbClr val="322F31"/>
                </a:solidFill>
                <a:latin typeface="Comic Sans MS"/>
                <a:cs typeface="Comic Sans MS"/>
              </a:rPr>
              <a:t>ep</a:t>
            </a:r>
            <a:r>
              <a:rPr lang="en-US" sz="2000" dirty="0" smtClean="0">
                <a:solidFill>
                  <a:srgbClr val="322F31"/>
                </a:solidFill>
                <a:latin typeface="Comic Sans MS"/>
                <a:cs typeface="Comic Sans MS"/>
              </a:rPr>
              <a:t> SF</a:t>
            </a:r>
          </a:p>
          <a:p>
            <a:r>
              <a:rPr lang="en-US" sz="2000" dirty="0" smtClean="0">
                <a:solidFill>
                  <a:srgbClr val="322F31"/>
                </a:solidFill>
                <a:latin typeface="Comic Sans MS"/>
                <a:cs typeface="Comic Sans MS"/>
              </a:rPr>
              <a:t>to even higher Q</a:t>
            </a:r>
            <a:r>
              <a:rPr lang="en-US" sz="2000" baseline="30000" dirty="0" smtClean="0">
                <a:solidFill>
                  <a:srgbClr val="322F31"/>
                </a:solidFill>
                <a:latin typeface="Comic Sans MS"/>
                <a:cs typeface="Comic Sans MS"/>
              </a:rPr>
              <a:t>2</a:t>
            </a:r>
            <a:r>
              <a:rPr lang="en-US" sz="2000" dirty="0" smtClean="0">
                <a:solidFill>
                  <a:srgbClr val="322F31"/>
                </a:solidFill>
                <a:latin typeface="Comic Sans MS"/>
                <a:cs typeface="Comic Sans MS"/>
              </a:rPr>
              <a:t> at high x</a:t>
            </a:r>
          </a:p>
          <a:p>
            <a:endParaRPr lang="en-US" sz="1000" dirty="0" smtClean="0">
              <a:solidFill>
                <a:srgbClr val="322F31"/>
              </a:solidFill>
              <a:latin typeface="Comic Sans MS"/>
              <a:cs typeface="Comic Sans MS"/>
            </a:endParaRPr>
          </a:p>
          <a:p>
            <a:r>
              <a:rPr lang="en-US" sz="2000" dirty="0" smtClean="0">
                <a:solidFill>
                  <a:srgbClr val="322F31"/>
                </a:solidFill>
                <a:latin typeface="Comic Sans MS"/>
                <a:cs typeface="Comic Sans MS"/>
                <a:sym typeface="Wingdings"/>
              </a:rPr>
              <a:t> critical input for high mass searches at LHC</a:t>
            </a:r>
            <a:r>
              <a:rPr lang="en-US" sz="2000" dirty="0" smtClean="0">
                <a:solidFill>
                  <a:srgbClr val="322F31"/>
                </a:solidFill>
                <a:latin typeface="Comic Sans MS"/>
                <a:cs typeface="Comic Sans MS"/>
              </a:rPr>
              <a:t> 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Nuclear PDFs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3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dvAuto="0"/>
      <p:bldP spid="9" grpId="0" animBg="1" advAuto="0"/>
      <p:bldP spid="9" grpId="1" animBg="1" advAuto="0"/>
      <p:bldP spid="10" grpId="0" animBg="1" advAuto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-296333" y="0"/>
            <a:ext cx="9440333" cy="609600"/>
          </a:xfrm>
          <a:ln/>
        </p:spPr>
        <p:txBody>
          <a:bodyPr rIns="133350">
            <a:normAutofit fontScale="90000"/>
          </a:bodyPr>
          <a:lstStyle/>
          <a:p>
            <a:r>
              <a:rPr lang="en-US" cap="none" dirty="0" smtClean="0"/>
              <a:t>Saturation and EIC</a:t>
            </a:r>
            <a:endParaRPr lang="en-US" dirty="0"/>
          </a:p>
        </p:txBody>
      </p:sp>
      <p:sp>
        <p:nvSpPr>
          <p:cNvPr id="1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17752-9400-D147-BCB7-CC31313D714A}" type="slidenum">
              <a:rPr lang="en-US"/>
              <a:pPr/>
              <a:t>25</a:t>
            </a:fld>
            <a:endParaRPr lang="en-US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899771"/>
              </p:ext>
            </p:extLst>
          </p:nvPr>
        </p:nvGraphicFramePr>
        <p:xfrm>
          <a:off x="6045136" y="958705"/>
          <a:ext cx="1536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3" imgW="1536700" imgH="596900" progId="Equation.DSMT4">
                  <p:embed/>
                </p:oleObj>
              </mc:Choice>
              <mc:Fallback>
                <p:oleObj name="Equation" r:id="rId3" imgW="1536700" imgH="596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45136" y="958705"/>
                        <a:ext cx="15367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Group 11"/>
          <p:cNvGrpSpPr>
            <a:grpSpLocks/>
          </p:cNvGrpSpPr>
          <p:nvPr/>
        </p:nvGrpSpPr>
        <p:grpSpPr bwMode="auto">
          <a:xfrm>
            <a:off x="4940764" y="1335480"/>
            <a:ext cx="4059240" cy="1270000"/>
            <a:chOff x="1183" y="664"/>
            <a:chExt cx="2557" cy="800"/>
          </a:xfrm>
        </p:grpSpPr>
        <p:pic>
          <p:nvPicPr>
            <p:cNvPr id="38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3" y="664"/>
              <a:ext cx="598" cy="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Rectangle 10"/>
            <p:cNvSpPr>
              <a:spLocks/>
            </p:cNvSpPr>
            <p:nvPr/>
          </p:nvSpPr>
          <p:spPr bwMode="auto">
            <a:xfrm>
              <a:off x="1412" y="781"/>
              <a:ext cx="232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41275" bIns="0"/>
            <a:lstStyle/>
            <a:p>
              <a:pPr marL="41275" algn="ctr">
                <a:spcBef>
                  <a:spcPts val="450"/>
                </a:spcBef>
              </a:pP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Times New Roman Italic" charset="0"/>
                </a:rPr>
                <a:t>L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 ~ (2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Times New Roman Italic" charset="0"/>
                </a:rPr>
                <a:t>m</a:t>
              </a:r>
              <a:r>
                <a:rPr lang="en-US" sz="1600" baseline="-230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Times New Roman Italic" charset="0"/>
                </a:rPr>
                <a:t>N 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Times New Roman Italic" charset="0"/>
                </a:rPr>
                <a:t>x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)</a:t>
              </a:r>
              <a:r>
                <a:rPr lang="en-US" sz="1600" baseline="300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-1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 &gt; 2 R</a:t>
              </a:r>
              <a:r>
                <a:rPr lang="en-US" sz="1600" baseline="-230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A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 ~ A</a:t>
              </a:r>
              <a:r>
                <a:rPr lang="en-US" sz="1600" baseline="300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1/3</a:t>
              </a:r>
            </a:p>
            <a:p>
              <a:pPr marL="41275" algn="ctr">
                <a:spcBef>
                  <a:spcPts val="450"/>
                </a:spcBef>
              </a:pP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Probe interacts </a:t>
              </a:r>
              <a:endParaRPr lang="en-US" sz="1600" dirty="0" smtClean="0">
                <a:solidFill>
                  <a:schemeClr val="tx1"/>
                </a:solidFill>
                <a:latin typeface="Comic Sans MS Bold"/>
                <a:ea typeface="ＭＳ Ｐゴシック" charset="0"/>
                <a:cs typeface="Comic Sans MS Bold"/>
                <a:sym typeface="Arial" charset="0"/>
              </a:endParaRPr>
            </a:p>
            <a:p>
              <a:pPr marL="41275" algn="ctr">
                <a:spcBef>
                  <a:spcPts val="450"/>
                </a:spcBef>
              </a:pPr>
              <a:r>
                <a:rPr lang="en-US" sz="1600" dirty="0" smtClean="0">
                  <a:solidFill>
                    <a:srgbClr val="0000DA"/>
                  </a:solidFill>
                  <a:latin typeface="Comic Sans MS Bold"/>
                  <a:ea typeface="ＭＳ Ｐゴシック" charset="0"/>
                  <a:cs typeface="Comic Sans MS Bold"/>
                  <a:sym typeface="Times New Roman Bold Italic" charset="0"/>
                </a:rPr>
                <a:t>coherently</a:t>
              </a:r>
              <a:r>
                <a:rPr lang="en-US" sz="1600" dirty="0" smtClean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 </a:t>
              </a:r>
              <a:r>
                <a:rPr lang="en-US" sz="1600" dirty="0">
                  <a:solidFill>
                    <a:schemeClr val="tx1"/>
                  </a:solidFill>
                  <a:latin typeface="Comic Sans MS Bold"/>
                  <a:ea typeface="ＭＳ Ｐゴシック" charset="0"/>
                  <a:cs typeface="Comic Sans MS Bold"/>
                  <a:sym typeface="Arial" charset="0"/>
                </a:rPr>
                <a:t>with all nucleons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227543" y="2587490"/>
            <a:ext cx="3916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Gold</a:t>
            </a:r>
            <a:r>
              <a:rPr lang="en-US" sz="1600" dirty="0" smtClean="0"/>
              <a:t>: </a:t>
            </a:r>
            <a:r>
              <a:rPr lang="en-US" sz="1600" dirty="0" smtClean="0">
                <a:solidFill>
                  <a:srgbClr val="0000FF"/>
                </a:solidFill>
              </a:rPr>
              <a:t>197 </a:t>
            </a:r>
            <a:r>
              <a:rPr lang="en-US" sz="1600" dirty="0">
                <a:solidFill>
                  <a:srgbClr val="0000FF"/>
                </a:solidFill>
              </a:rPr>
              <a:t>times </a:t>
            </a:r>
            <a:r>
              <a:rPr lang="en-US" sz="1600" dirty="0" smtClean="0">
                <a:solidFill>
                  <a:srgbClr val="0000FF"/>
                </a:solidFill>
              </a:rPr>
              <a:t>smaller effective</a:t>
            </a:r>
            <a:r>
              <a:rPr lang="en-US" sz="1600" dirty="0" smtClean="0"/>
              <a:t> </a:t>
            </a:r>
            <a:r>
              <a:rPr lang="en-US" sz="1600" i="1" dirty="0" smtClean="0">
                <a:solidFill>
                  <a:srgbClr val="0000FF"/>
                </a:solidFill>
              </a:rPr>
              <a:t>x </a:t>
            </a:r>
            <a:r>
              <a:rPr lang="en-US" sz="1600" dirty="0" smtClean="0">
                <a:solidFill>
                  <a:srgbClr val="0000FF"/>
                </a:solidFill>
              </a:rPr>
              <a:t>!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54"/>
          <a:stretch/>
        </p:blipFill>
        <p:spPr bwMode="auto">
          <a:xfrm>
            <a:off x="208406" y="434259"/>
            <a:ext cx="4544304" cy="3227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87111" y="2120856"/>
            <a:ext cx="2077451" cy="1012665"/>
            <a:chOff x="1185342" y="3802982"/>
            <a:chExt cx="3777183" cy="1841210"/>
          </a:xfrm>
        </p:grpSpPr>
        <p:sp>
          <p:nvSpPr>
            <p:cNvPr id="26" name="Freeform 25"/>
            <p:cNvSpPr/>
            <p:nvPr/>
          </p:nvSpPr>
          <p:spPr>
            <a:xfrm>
              <a:off x="1226609" y="4106334"/>
              <a:ext cx="3735916" cy="867833"/>
            </a:xfrm>
            <a:custGeom>
              <a:avLst/>
              <a:gdLst>
                <a:gd name="connsiteX0" fmla="*/ 0 w 3735916"/>
                <a:gd name="connsiteY0" fmla="*/ 0 h 867833"/>
                <a:gd name="connsiteX1" fmla="*/ 1079500 w 3735916"/>
                <a:gd name="connsiteY1" fmla="*/ 275166 h 867833"/>
                <a:gd name="connsiteX2" fmla="*/ 1735666 w 3735916"/>
                <a:gd name="connsiteY2" fmla="*/ 433916 h 867833"/>
                <a:gd name="connsiteX3" fmla="*/ 2635250 w 3735916"/>
                <a:gd name="connsiteY3" fmla="*/ 635000 h 867833"/>
                <a:gd name="connsiteX4" fmla="*/ 3735916 w 3735916"/>
                <a:gd name="connsiteY4" fmla="*/ 867833 h 86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5916" h="867833">
                  <a:moveTo>
                    <a:pt x="0" y="0"/>
                  </a:moveTo>
                  <a:lnTo>
                    <a:pt x="1079500" y="275166"/>
                  </a:lnTo>
                  <a:lnTo>
                    <a:pt x="1735666" y="433916"/>
                  </a:lnTo>
                  <a:lnTo>
                    <a:pt x="2635250" y="635000"/>
                  </a:lnTo>
                  <a:lnTo>
                    <a:pt x="3735916" y="867833"/>
                  </a:lnTo>
                </a:path>
              </a:pathLst>
            </a:custGeom>
            <a:ln w="28575" cmpd="sng">
              <a:solidFill>
                <a:srgbClr val="FF0000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17090" y="4698991"/>
              <a:ext cx="3725334" cy="719667"/>
            </a:xfrm>
            <a:custGeom>
              <a:avLst/>
              <a:gdLst>
                <a:gd name="connsiteX0" fmla="*/ 0 w 3725334"/>
                <a:gd name="connsiteY0" fmla="*/ 0 h 719667"/>
                <a:gd name="connsiteX1" fmla="*/ 846667 w 3725334"/>
                <a:gd name="connsiteY1" fmla="*/ 201083 h 719667"/>
                <a:gd name="connsiteX2" fmla="*/ 2074334 w 3725334"/>
                <a:gd name="connsiteY2" fmla="*/ 455083 h 719667"/>
                <a:gd name="connsiteX3" fmla="*/ 3376084 w 3725334"/>
                <a:gd name="connsiteY3" fmla="*/ 677333 h 719667"/>
                <a:gd name="connsiteX4" fmla="*/ 3725334 w 3725334"/>
                <a:gd name="connsiteY4" fmla="*/ 719667 h 71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5334" h="719667">
                  <a:moveTo>
                    <a:pt x="0" y="0"/>
                  </a:moveTo>
                  <a:lnTo>
                    <a:pt x="846667" y="201083"/>
                  </a:lnTo>
                  <a:lnTo>
                    <a:pt x="2074334" y="455083"/>
                  </a:lnTo>
                  <a:lnTo>
                    <a:pt x="3376084" y="677333"/>
                  </a:lnTo>
                  <a:lnTo>
                    <a:pt x="3725334" y="719667"/>
                  </a:lnTo>
                </a:path>
              </a:pathLst>
            </a:custGeom>
            <a:ln w="28575" cmpd="sng">
              <a:solidFill>
                <a:srgbClr val="0000F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85342" y="5048242"/>
              <a:ext cx="3735916" cy="592666"/>
            </a:xfrm>
            <a:custGeom>
              <a:avLst/>
              <a:gdLst>
                <a:gd name="connsiteX0" fmla="*/ 0 w 3735916"/>
                <a:gd name="connsiteY0" fmla="*/ 0 h 592666"/>
                <a:gd name="connsiteX1" fmla="*/ 465666 w 3735916"/>
                <a:gd name="connsiteY1" fmla="*/ 105833 h 592666"/>
                <a:gd name="connsiteX2" fmla="*/ 3069166 w 3735916"/>
                <a:gd name="connsiteY2" fmla="*/ 497416 h 592666"/>
                <a:gd name="connsiteX3" fmla="*/ 3735916 w 3735916"/>
                <a:gd name="connsiteY3" fmla="*/ 592666 h 59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5916" h="592666">
                  <a:moveTo>
                    <a:pt x="0" y="0"/>
                  </a:moveTo>
                  <a:lnTo>
                    <a:pt x="465666" y="105833"/>
                  </a:lnTo>
                  <a:lnTo>
                    <a:pt x="3069166" y="497416"/>
                  </a:lnTo>
                  <a:lnTo>
                    <a:pt x="3735916" y="592666"/>
                  </a:lnTo>
                </a:path>
              </a:pathLst>
            </a:custGeom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12" charset="0"/>
                <a:ea typeface="ＭＳ Ｐゴシック" pitchFamily="-112" charset="-128"/>
                <a:cs typeface="ＭＳ Ｐゴシック" pitchFamily="-112" charset="-128"/>
              </a:endParaRPr>
            </a:p>
          </p:txBody>
        </p:sp>
        <p:graphicFrame>
          <p:nvGraphicFramePr>
            <p:cNvPr id="43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66632348"/>
                </p:ext>
              </p:extLst>
            </p:nvPr>
          </p:nvGraphicFramePr>
          <p:xfrm>
            <a:off x="1327149" y="3802982"/>
            <a:ext cx="768351" cy="373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8" name="Equation" r:id="rId7" imgW="444500" imgH="215900" progId="Equation.3">
                    <p:embed/>
                  </p:oleObj>
                </mc:Choice>
                <mc:Fallback>
                  <p:oleObj name="Equation" r:id="rId7" imgW="444500" imgH="2159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27149" y="3802982"/>
                          <a:ext cx="768351" cy="37319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4" name="TextBox 43"/>
            <p:cNvSpPr txBox="1"/>
            <p:nvPr/>
          </p:nvSpPr>
          <p:spPr>
            <a:xfrm>
              <a:off x="2833298" y="4684275"/>
              <a:ext cx="664325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rgbClr val="0000FF"/>
                  </a:solidFill>
                </a:rPr>
                <a:t>Ca</a:t>
              </a:r>
              <a:endParaRPr 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71495" y="5140557"/>
              <a:ext cx="485354" cy="5036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p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226973" y="423332"/>
            <a:ext cx="213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Key Observables:</a:t>
            </a:r>
            <a:endParaRPr lang="en-US" dirty="0">
              <a:solidFill>
                <a:srgbClr val="0000FF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16418" y="3836277"/>
            <a:ext cx="5390407" cy="2538245"/>
            <a:chOff x="137888" y="1357392"/>
            <a:chExt cx="5390407" cy="2538245"/>
          </a:xfrm>
        </p:grpSpPr>
        <p:pic>
          <p:nvPicPr>
            <p:cNvPr id="51" name="Picture 50" descr="dsigma_dt_jpsi_phi.eps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430"/>
            <a:stretch/>
          </p:blipFill>
          <p:spPr>
            <a:xfrm>
              <a:off x="137888" y="1360717"/>
              <a:ext cx="2719026" cy="2534920"/>
            </a:xfrm>
            <a:prstGeom prst="rect">
              <a:avLst/>
            </a:prstGeom>
          </p:spPr>
        </p:pic>
        <p:pic>
          <p:nvPicPr>
            <p:cNvPr id="52" name="Picture 51" descr="dsigma_dt_jpsi_phi.eps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17"/>
            <a:stretch/>
          </p:blipFill>
          <p:spPr>
            <a:xfrm>
              <a:off x="2774952" y="1357392"/>
              <a:ext cx="2753343" cy="2534920"/>
            </a:xfrm>
            <a:prstGeom prst="rect">
              <a:avLst/>
            </a:prstGeom>
          </p:spPr>
        </p:pic>
      </p:grpSp>
      <p:sp>
        <p:nvSpPr>
          <p:cNvPr id="54" name="TextBox 53"/>
          <p:cNvSpPr txBox="1"/>
          <p:nvPr/>
        </p:nvSpPr>
        <p:spPr>
          <a:xfrm>
            <a:off x="391587" y="3471327"/>
            <a:ext cx="38600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Coherent and in-coherent VM-production:</a:t>
            </a:r>
            <a:endParaRPr lang="en-US" sz="1400" dirty="0"/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3251" y="2131483"/>
            <a:ext cx="3350330" cy="4277017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237820" y="1877477"/>
            <a:ext cx="16119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</a:t>
            </a:r>
            <a:r>
              <a:rPr lang="en-US" sz="1400" dirty="0" smtClean="0"/>
              <a:t>nclusive diffraction</a:t>
            </a:r>
            <a:endParaRPr lang="en-US" sz="1400" dirty="0"/>
          </a:p>
        </p:txBody>
      </p:sp>
      <p:grpSp>
        <p:nvGrpSpPr>
          <p:cNvPr id="3" name="Group 2"/>
          <p:cNvGrpSpPr/>
          <p:nvPr/>
        </p:nvGrpSpPr>
        <p:grpSpPr>
          <a:xfrm>
            <a:off x="74083" y="1071122"/>
            <a:ext cx="5381056" cy="2220294"/>
            <a:chOff x="74083" y="1071122"/>
            <a:chExt cx="5381056" cy="2220294"/>
          </a:xfrm>
        </p:grpSpPr>
        <p:pic>
          <p:nvPicPr>
            <p:cNvPr id="48" name="Picture 47" descr="Q2_1_y_0.7_varying_Qs_uncertainty_Sud_withfit_smear.eps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3" r="5671"/>
            <a:stretch/>
          </p:blipFill>
          <p:spPr>
            <a:xfrm>
              <a:off x="74083" y="1071122"/>
              <a:ext cx="5381056" cy="2220294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1889370" y="1244600"/>
              <a:ext cx="8258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sz="800" b="0" dirty="0">
                  <a:latin typeface="Helvetica"/>
                  <a:cs typeface="Helvetica"/>
                </a:rPr>
                <a:t>√</a:t>
              </a:r>
              <a:r>
                <a:rPr lang="en-US" sz="800" b="0" dirty="0" err="1">
                  <a:latin typeface="Helvetica"/>
                  <a:cs typeface="Helvetica"/>
                </a:rPr>
                <a:t>s</a:t>
              </a:r>
              <a:r>
                <a:rPr lang="en-US" sz="800" b="0" baseline="-25000" dirty="0" err="1">
                  <a:latin typeface="Helvetica"/>
                  <a:cs typeface="Helvetica"/>
                </a:rPr>
                <a:t>eA</a:t>
              </a:r>
              <a:r>
                <a:rPr lang="en-US" sz="800" b="0" dirty="0">
                  <a:latin typeface="Helvetica"/>
                  <a:cs typeface="Helvetica"/>
                </a:rPr>
                <a:t>= </a:t>
              </a:r>
              <a:r>
                <a:rPr lang="en-US" sz="800" b="0" dirty="0" smtClean="0">
                  <a:latin typeface="Helvetica"/>
                  <a:cs typeface="Helvetica"/>
                </a:rPr>
                <a:t>63 </a:t>
              </a:r>
              <a:r>
                <a:rPr lang="en-US" sz="800" b="0" dirty="0" err="1" smtClean="0">
                  <a:latin typeface="Helvetica"/>
                  <a:cs typeface="Helvetica"/>
                </a:rPr>
                <a:t>GeV</a:t>
              </a:r>
              <a:endParaRPr lang="en-US" sz="800" b="0" dirty="0">
                <a:latin typeface="Helvetica"/>
                <a:cs typeface="Helvetica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19303" y="1236134"/>
              <a:ext cx="825867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</a:pPr>
              <a:r>
                <a:rPr lang="en-US" sz="800" b="0" dirty="0">
                  <a:latin typeface="Helvetica"/>
                  <a:cs typeface="Helvetica"/>
                </a:rPr>
                <a:t>√</a:t>
              </a:r>
              <a:r>
                <a:rPr lang="en-US" sz="800" b="0" dirty="0" err="1">
                  <a:latin typeface="Helvetica"/>
                  <a:cs typeface="Helvetica"/>
                </a:rPr>
                <a:t>s</a:t>
              </a:r>
              <a:r>
                <a:rPr lang="en-US" sz="800" b="0" baseline="-25000" dirty="0" err="1">
                  <a:latin typeface="Helvetica"/>
                  <a:cs typeface="Helvetica"/>
                </a:rPr>
                <a:t>eA</a:t>
              </a:r>
              <a:r>
                <a:rPr lang="en-US" sz="800" b="0" dirty="0">
                  <a:latin typeface="Helvetica"/>
                  <a:cs typeface="Helvetica"/>
                </a:rPr>
                <a:t>= </a:t>
              </a:r>
              <a:r>
                <a:rPr lang="en-US" sz="800" b="0" dirty="0" smtClean="0">
                  <a:latin typeface="Helvetica"/>
                  <a:cs typeface="Helvetica"/>
                </a:rPr>
                <a:t>90 </a:t>
              </a:r>
              <a:r>
                <a:rPr lang="en-US" sz="800" b="0" dirty="0" err="1" smtClean="0">
                  <a:latin typeface="Helvetica"/>
                  <a:cs typeface="Helvetica"/>
                </a:rPr>
                <a:t>GeV</a:t>
              </a:r>
              <a:endParaRPr lang="en-US" sz="800" b="0" dirty="0">
                <a:latin typeface="Helvetica"/>
                <a:cs typeface="Helvetica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23336" y="857251"/>
            <a:ext cx="22325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Di-hadron correlations:</a:t>
            </a:r>
            <a:endParaRPr lang="en-US" sz="1400" dirty="0"/>
          </a:p>
        </p:txBody>
      </p:sp>
      <p:sp>
        <p:nvSpPr>
          <p:cNvPr id="57" name="TextBox 56"/>
          <p:cNvSpPr txBox="1"/>
          <p:nvPr/>
        </p:nvSpPr>
        <p:spPr>
          <a:xfrm rot="20700000">
            <a:off x="388020" y="2983694"/>
            <a:ext cx="8563976" cy="163121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322F31"/>
                </a:solidFill>
              </a:rPr>
              <a:t>The </a:t>
            </a:r>
            <a:r>
              <a:rPr lang="en-US" sz="2000" dirty="0"/>
              <a:t>EIC will map the region of the transition from </a:t>
            </a:r>
            <a:r>
              <a:rPr lang="en-US" sz="2000" dirty="0" smtClean="0"/>
              <a:t>non-saturated</a:t>
            </a:r>
            <a:endParaRPr lang="en-US" sz="2000" dirty="0"/>
          </a:p>
          <a:p>
            <a:r>
              <a:rPr lang="en-US" sz="2000" dirty="0"/>
              <a:t> </a:t>
            </a:r>
            <a:r>
              <a:rPr lang="en-US" sz="2000" dirty="0" smtClean="0"/>
              <a:t>  to saturated </a:t>
            </a:r>
            <a:r>
              <a:rPr lang="en-US" sz="2000" dirty="0"/>
              <a:t>(CGC) regime</a:t>
            </a:r>
          </a:p>
          <a:p>
            <a:pPr marL="342900" indent="-342900">
              <a:buFont typeface="Wingdings" charset="0"/>
              <a:buChar char="à"/>
            </a:pPr>
            <a:r>
              <a:rPr lang="en-US" sz="2000" dirty="0" smtClean="0"/>
              <a:t>With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/>
              <a:t>it's flexible ion source we will be able to measure </a:t>
            </a:r>
            <a:r>
              <a:rPr lang="en-US" sz="2000" dirty="0" smtClean="0"/>
              <a:t>the A-dependence </a:t>
            </a:r>
            <a:r>
              <a:rPr lang="en-US" sz="2000" dirty="0"/>
              <a:t>of the saturation scale Q</a:t>
            </a:r>
            <a:r>
              <a:rPr lang="en-US" sz="2000" baseline="-25000" dirty="0"/>
              <a:t>s</a:t>
            </a:r>
            <a:r>
              <a:rPr lang="en-US" sz="2000" dirty="0"/>
              <a:t>(x</a:t>
            </a:r>
            <a:r>
              <a:rPr lang="en-US" sz="2000" dirty="0" smtClean="0"/>
              <a:t>)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en-US" sz="2000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sz="2000" dirty="0" smtClean="0"/>
              <a:t>a fundamental landmark </a:t>
            </a:r>
            <a:r>
              <a:rPr lang="en-US" sz="2000" dirty="0"/>
              <a:t>of QCD</a:t>
            </a:r>
            <a:endParaRPr lang="en-US" sz="2000" dirty="0" smtClean="0">
              <a:solidFill>
                <a:srgbClr val="322F31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73564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6" grpId="0"/>
      <p:bldP spid="54" grpId="0"/>
      <p:bldP spid="56" grpId="0"/>
      <p:bldP spid="53" grpId="0"/>
      <p:bldP spid="5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68856" cy="35665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78670" y="867834"/>
            <a:ext cx="608557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EIC </a:t>
            </a:r>
            <a:r>
              <a:rPr lang="en-US" dirty="0" smtClean="0"/>
              <a:t>received in </a:t>
            </a:r>
            <a:r>
              <a:rPr lang="en-US" dirty="0"/>
              <a:t>the 2015 Long Range </a:t>
            </a:r>
            <a:r>
              <a:rPr lang="en-US" dirty="0" smtClean="0"/>
              <a:t>Planning </a:t>
            </a:r>
            <a:r>
              <a:rPr lang="en-US" dirty="0"/>
              <a:t>of the </a:t>
            </a:r>
            <a:r>
              <a:rPr lang="en-US" dirty="0" smtClean="0"/>
              <a:t>American National Science Advisory Committee (NSAC)  the following recommendation</a:t>
            </a:r>
          </a:p>
          <a:p>
            <a:endParaRPr lang="en-US" sz="800" dirty="0" smtClean="0"/>
          </a:p>
          <a:p>
            <a:r>
              <a:rPr lang="en-US" i="1" dirty="0" smtClean="0">
                <a:solidFill>
                  <a:srgbClr val="0000FF"/>
                </a:solidFill>
              </a:rPr>
              <a:t>“</a:t>
            </a:r>
            <a:r>
              <a:rPr lang="en-US" i="1" dirty="0">
                <a:solidFill>
                  <a:srgbClr val="0000FF"/>
                </a:solidFill>
              </a:rPr>
              <a:t>We recommend a high-energy high-luminosity </a:t>
            </a:r>
            <a:r>
              <a:rPr lang="en-US" i="1" dirty="0" smtClean="0">
                <a:solidFill>
                  <a:srgbClr val="0000FF"/>
                </a:solidFill>
              </a:rPr>
              <a:t>polarized </a:t>
            </a:r>
            <a:r>
              <a:rPr lang="en-US" i="1" dirty="0">
                <a:solidFill>
                  <a:srgbClr val="0000FF"/>
                </a:solidFill>
              </a:rPr>
              <a:t>EIC as the highest priority for new </a:t>
            </a:r>
            <a:r>
              <a:rPr lang="en-US" i="1" dirty="0" smtClean="0">
                <a:solidFill>
                  <a:srgbClr val="0000FF"/>
                </a:solidFill>
              </a:rPr>
              <a:t>facility </a:t>
            </a:r>
            <a:r>
              <a:rPr lang="en-US" i="1" dirty="0">
                <a:solidFill>
                  <a:srgbClr val="0000FF"/>
                </a:solidFill>
              </a:rPr>
              <a:t>construction following the completion of </a:t>
            </a:r>
            <a:r>
              <a:rPr lang="en-US" i="1" dirty="0" smtClean="0">
                <a:solidFill>
                  <a:srgbClr val="0000FF"/>
                </a:solidFill>
              </a:rPr>
              <a:t>FRIB”</a:t>
            </a:r>
          </a:p>
          <a:p>
            <a:endParaRPr lang="en-US" sz="1000" dirty="0" smtClean="0"/>
          </a:p>
          <a:p>
            <a:r>
              <a:rPr lang="en-US" sz="1000" dirty="0" smtClean="0"/>
              <a:t>http</a:t>
            </a:r>
            <a:r>
              <a:rPr lang="en-US" sz="1000" dirty="0"/>
              <a:t>://</a:t>
            </a:r>
            <a:r>
              <a:rPr lang="en-US" sz="1000" dirty="0" err="1"/>
              <a:t>science.energy.gov</a:t>
            </a:r>
            <a:r>
              <a:rPr lang="en-US" sz="1000" dirty="0"/>
              <a:t>/~/media/</a:t>
            </a:r>
            <a:r>
              <a:rPr lang="en-US" sz="1000" dirty="0" err="1"/>
              <a:t>np</a:t>
            </a:r>
            <a:r>
              <a:rPr lang="en-US" sz="1000" dirty="0"/>
              <a:t>/</a:t>
            </a:r>
            <a:r>
              <a:rPr lang="en-US" sz="1000" dirty="0" err="1"/>
              <a:t>nsac</a:t>
            </a:r>
            <a:r>
              <a:rPr lang="en-US" sz="1000" dirty="0"/>
              <a:t>/</a:t>
            </a:r>
            <a:r>
              <a:rPr lang="en-US" sz="1000" dirty="0" err="1"/>
              <a:t>pdf</a:t>
            </a:r>
            <a:r>
              <a:rPr lang="en-US" sz="1000" dirty="0"/>
              <a:t>/2015LRP/2015_LRPNS_091815.pdf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2700" y="3028950"/>
            <a:ext cx="919492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Next Steps:</a:t>
            </a:r>
          </a:p>
          <a:p>
            <a:r>
              <a:rPr lang="en-US" sz="2000" dirty="0"/>
              <a:t>A National Research Council (National Academy of Science </a:t>
            </a:r>
            <a:endParaRPr lang="en-US" sz="2000" dirty="0" smtClean="0"/>
          </a:p>
          <a:p>
            <a:r>
              <a:rPr lang="en-US" sz="2000" dirty="0" smtClean="0"/>
              <a:t>(</a:t>
            </a:r>
            <a:r>
              <a:rPr lang="en-US" sz="2000" dirty="0"/>
              <a:t>&amp; Engineering &amp; Arts) review of the project is expected to </a:t>
            </a:r>
            <a:r>
              <a:rPr lang="en-US" sz="2000" dirty="0" smtClean="0"/>
              <a:t>begin soon, </a:t>
            </a:r>
          </a:p>
          <a:p>
            <a:r>
              <a:rPr lang="en-US" sz="2000" dirty="0" smtClean="0"/>
              <a:t>and a </a:t>
            </a:r>
            <a:r>
              <a:rPr lang="en-US" sz="2000" dirty="0"/>
              <a:t>report is expected in </a:t>
            </a:r>
            <a:r>
              <a:rPr lang="en-US" sz="2000" dirty="0" smtClean="0"/>
              <a:t>~18 </a:t>
            </a:r>
            <a:r>
              <a:rPr lang="en-US" sz="2000" dirty="0"/>
              <a:t>months. After the DOE will launch its </a:t>
            </a:r>
            <a:endParaRPr lang="en-US" sz="2000" dirty="0" smtClean="0"/>
          </a:p>
          <a:p>
            <a:r>
              <a:rPr lang="en-US" sz="2000" dirty="0" smtClean="0"/>
              <a:t>Critical </a:t>
            </a:r>
            <a:r>
              <a:rPr lang="en-US" sz="2000" dirty="0"/>
              <a:t>Decision (CD) process</a:t>
            </a:r>
            <a:r>
              <a:rPr lang="is-IS" sz="2000" dirty="0"/>
              <a:t>… </a:t>
            </a:r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/>
              <a:t>CD0 soon after the </a:t>
            </a:r>
            <a:r>
              <a:rPr lang="is-IS" sz="2000" dirty="0" smtClean="0"/>
              <a:t>NAS </a:t>
            </a:r>
            <a:r>
              <a:rPr lang="is-IS" sz="2000" dirty="0"/>
              <a:t>review.... </a:t>
            </a:r>
            <a:r>
              <a:rPr lang="is-IS" sz="2000" dirty="0" smtClean="0"/>
              <a:t>(FY2018)</a:t>
            </a:r>
            <a:endParaRPr lang="is-IS" sz="2000" dirty="0"/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 smtClean="0">
                <a:solidFill>
                  <a:srgbClr val="0000FF"/>
                </a:solidFill>
              </a:rPr>
              <a:t>CD1: site </a:t>
            </a:r>
            <a:r>
              <a:rPr lang="is-IS" sz="2000" dirty="0">
                <a:solidFill>
                  <a:srgbClr val="0000FF"/>
                </a:solidFill>
              </a:rPr>
              <a:t>selection </a:t>
            </a:r>
            <a:endParaRPr lang="is-IS" sz="2000" dirty="0" smtClean="0">
              <a:solidFill>
                <a:srgbClr val="0000FF"/>
              </a:solidFill>
            </a:endParaRPr>
          </a:p>
          <a:p>
            <a:pPr marL="800100" lvl="1" indent="-342900">
              <a:buClr>
                <a:srgbClr val="0000FF"/>
              </a:buClr>
              <a:buSzPct val="90000"/>
              <a:buFont typeface="Wingdings" charset="2"/>
              <a:buChar char="q"/>
            </a:pPr>
            <a:r>
              <a:rPr lang="is-IS" sz="2000" dirty="0" smtClean="0"/>
              <a:t>with a scenario of 1.6</a:t>
            </a:r>
            <a:r>
              <a:rPr lang="is-IS" sz="2000" dirty="0"/>
              <a:t>% growth in US nuclear science funding </a:t>
            </a:r>
            <a:endParaRPr lang="is-IS" sz="2000" dirty="0" smtClean="0"/>
          </a:p>
          <a:p>
            <a:pPr lvl="1">
              <a:buClr>
                <a:srgbClr val="0000FF"/>
              </a:buClr>
              <a:buSzPct val="90000"/>
            </a:pPr>
            <a:r>
              <a:rPr lang="is-IS" sz="2000" dirty="0" smtClean="0"/>
              <a:t>   from </a:t>
            </a:r>
            <a:r>
              <a:rPr lang="is-IS" sz="2000" dirty="0"/>
              <a:t>now </a:t>
            </a:r>
            <a:r>
              <a:rPr lang="is-IS" sz="2000" dirty="0" smtClean="0"/>
              <a:t>on </a:t>
            </a:r>
          </a:p>
          <a:p>
            <a:pPr lvl="1">
              <a:buClr>
                <a:srgbClr val="0000FF"/>
              </a:buClr>
              <a:buSzPct val="90000"/>
            </a:pPr>
            <a:r>
              <a:rPr lang="is-IS" sz="2000" dirty="0" smtClean="0"/>
              <a:t>   </a:t>
            </a:r>
            <a:r>
              <a:rPr lang="is-IS" sz="200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is-IS" sz="2000" dirty="0" smtClean="0">
                <a:sym typeface="Wingdings"/>
              </a:rPr>
              <a:t> </a:t>
            </a:r>
            <a:r>
              <a:rPr lang="is-IS" sz="2000" dirty="0" smtClean="0"/>
              <a:t>CD3 start </a:t>
            </a:r>
            <a:r>
              <a:rPr lang="is-IS" sz="2000" dirty="0"/>
              <a:t>of construction estimated in 2022/23 </a:t>
            </a:r>
            <a:endParaRPr lang="is-IS" sz="2000" dirty="0" smtClean="0"/>
          </a:p>
          <a:p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997200" y="116007"/>
            <a:ext cx="596704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project status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Screen Shot 2016-08-15 at 4.34.59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7" r="4361"/>
          <a:stretch/>
        </p:blipFill>
        <p:spPr>
          <a:xfrm>
            <a:off x="2097349" y="2346683"/>
            <a:ext cx="4455851" cy="34536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44700" y="962587"/>
            <a:ext cx="4305300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A nostalgic note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From my last report as a DMQ coordinator for diffractive physics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ZEUS experiment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3663779" y="5237637"/>
            <a:ext cx="3124200" cy="747979"/>
          </a:xfrm>
          <a:prstGeom prst="ellipse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2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 animBg="1"/>
      <p:bldP spid="12" grpId="1" animBg="1"/>
      <p:bldP spid="2" grpId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 descr="ma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11883" r="9491" b="6208"/>
          <a:stretch/>
        </p:blipFill>
        <p:spPr>
          <a:xfrm>
            <a:off x="253992" y="582090"/>
            <a:ext cx="4053417" cy="2825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0413" y="751429"/>
            <a:ext cx="442542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EIC is an International enterprise!</a:t>
            </a:r>
            <a:endParaRPr lang="en-US" dirty="0" smtClean="0"/>
          </a:p>
          <a:p>
            <a:r>
              <a:rPr lang="en-US" dirty="0" smtClean="0"/>
              <a:t>Currently ~630 members from 137 institutions from 27 countries from </a:t>
            </a:r>
          </a:p>
          <a:p>
            <a:r>
              <a:rPr lang="en-US" dirty="0" smtClean="0"/>
              <a:t>6 world regions</a:t>
            </a:r>
          </a:p>
          <a:p>
            <a:r>
              <a:rPr lang="en-US" dirty="0" smtClean="0"/>
              <a:t>USA: 47% </a:t>
            </a:r>
            <a:r>
              <a:rPr lang="en-US" dirty="0" smtClean="0">
                <a:solidFill>
                  <a:srgbClr val="0000FF"/>
                </a:solidFill>
              </a:rPr>
              <a:t>Europe: 28% </a:t>
            </a:r>
            <a:r>
              <a:rPr lang="en-US" dirty="0" smtClean="0"/>
              <a:t>Asia: 19%</a:t>
            </a:r>
          </a:p>
          <a:p>
            <a:endParaRPr lang="en-US" sz="1200" dirty="0"/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continuously growing</a:t>
            </a:r>
            <a:endParaRPr lang="en-US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Please sign up and join us</a:t>
            </a:r>
          </a:p>
          <a:p>
            <a:r>
              <a:rPr lang="en-US" dirty="0" smtClean="0"/>
              <a:t>   http</a:t>
            </a:r>
            <a:r>
              <a:rPr lang="en-US" dirty="0"/>
              <a:t>://</a:t>
            </a:r>
            <a:r>
              <a:rPr lang="en-US" dirty="0" err="1"/>
              <a:t>www.eicug.org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166" y="3503106"/>
            <a:ext cx="862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Upcoming EIC user group meeting</a:t>
            </a:r>
            <a:r>
              <a:rPr lang="en-US" dirty="0"/>
              <a:t> </a:t>
            </a:r>
            <a:r>
              <a:rPr lang="en-US" dirty="0" smtClean="0"/>
              <a:t>will be held in Trieste next summer: July 18-22, 2017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66" y="3896814"/>
            <a:ext cx="8974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Very active generic EIC detector R&amp;D program: </a:t>
            </a:r>
            <a:r>
              <a:rPr lang="en-US" dirty="0" smtClean="0">
                <a:hlinkClick r:id=""/>
              </a:rPr>
              <a:t>https</a:t>
            </a:r>
            <a:r>
              <a:rPr lang="en-US" dirty="0">
                <a:hlinkClick r:id=""/>
              </a:rPr>
              <a:t>://wiki.bnl.gov/conferences/index.php/EIC_R%</a:t>
            </a:r>
            <a:r>
              <a:rPr lang="en-US" dirty="0" smtClean="0">
                <a:hlinkClick r:id=""/>
              </a:rPr>
              <a:t>25D</a:t>
            </a:r>
            <a:endParaRPr lang="en-US" dirty="0" smtClean="0"/>
          </a:p>
          <a:p>
            <a:pPr>
              <a:buClr>
                <a:srgbClr val="0000FF"/>
              </a:buClr>
            </a:pPr>
            <a:r>
              <a:rPr lang="en-US" dirty="0"/>
              <a:t>  </a:t>
            </a:r>
            <a:r>
              <a:rPr lang="en-US" dirty="0" smtClean="0"/>
              <a:t>   37 groups collaborate in tracking, calorimeter, PID consortia and ……. 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402" y="4822365"/>
            <a:ext cx="79816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EIC Conference series: </a:t>
            </a:r>
            <a:r>
              <a:rPr lang="en-US" dirty="0" smtClean="0">
                <a:solidFill>
                  <a:srgbClr val="0000FF"/>
                </a:solidFill>
              </a:rPr>
              <a:t>POETIC </a:t>
            </a:r>
            <a:r>
              <a:rPr lang="en-US" dirty="0" smtClean="0"/>
              <a:t>(</a:t>
            </a:r>
            <a:r>
              <a:rPr lang="en-US" dirty="0"/>
              <a:t>Physics Opportunities at an </a:t>
            </a:r>
            <a:r>
              <a:rPr lang="en-US" dirty="0" err="1"/>
              <a:t>ElecTron</a:t>
            </a:r>
            <a:r>
              <a:rPr lang="en-US" dirty="0"/>
              <a:t>-Ion </a:t>
            </a:r>
            <a:r>
              <a:rPr lang="en-US" dirty="0" smtClean="0"/>
              <a:t>Collider)</a:t>
            </a:r>
          </a:p>
          <a:p>
            <a:r>
              <a:rPr lang="en-US" dirty="0" smtClean="0"/>
              <a:t>      2016: POETIC combined with CTEQ Workshop</a:t>
            </a:r>
          </a:p>
          <a:p>
            <a:r>
              <a:rPr lang="en-US" dirty="0" smtClean="0"/>
              <a:t>      November 14 - 18, 2016 at Temple University, Philadelphia, PA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The EIC User’s group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28</a:t>
            </a:fld>
            <a:endParaRPr lang="en-US" altLang="ja-JP" dirty="0"/>
          </a:p>
        </p:txBody>
      </p:sp>
      <p:pic>
        <p:nvPicPr>
          <p:cNvPr id="8" name="Picture 2" descr="iceber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6354" y="833729"/>
            <a:ext cx="4246845" cy="5274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8"/>
          <p:cNvSpPr txBox="1">
            <a:spLocks noChangeArrowheads="1"/>
          </p:cNvSpPr>
          <p:nvPr/>
        </p:nvSpPr>
        <p:spPr bwMode="auto">
          <a:xfrm rot="2100000">
            <a:off x="6192269" y="795489"/>
            <a:ext cx="2118113" cy="120032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Current</a:t>
            </a:r>
          </a:p>
          <a:p>
            <a:pPr algn="ctr"/>
            <a:r>
              <a:rPr lang="en-US" dirty="0">
                <a:solidFill>
                  <a:srgbClr val="FFFF00"/>
                </a:solidFill>
              </a:rPr>
              <a:t>k</a:t>
            </a:r>
            <a:r>
              <a:rPr lang="en-US" dirty="0" smtClean="0">
                <a:solidFill>
                  <a:srgbClr val="FFFF00"/>
                </a:solidFill>
              </a:rPr>
              <a:t>nowledge about</a:t>
            </a:r>
          </a:p>
          <a:p>
            <a:pPr algn="ctr"/>
            <a:r>
              <a:rPr lang="en-US" dirty="0">
                <a:solidFill>
                  <a:srgbClr val="FFFF00"/>
                </a:solidFill>
              </a:rPr>
              <a:t>nucleon structure </a:t>
            </a:r>
            <a:endParaRPr lang="en-US" dirty="0" smtClean="0">
              <a:solidFill>
                <a:srgbClr val="FFFF00"/>
              </a:solidFill>
            </a:endParaRPr>
          </a:p>
          <a:p>
            <a:pPr algn="ctr"/>
            <a:r>
              <a:rPr lang="en-US" dirty="0" smtClean="0">
                <a:solidFill>
                  <a:srgbClr val="FFFF00"/>
                </a:solidFill>
              </a:rPr>
              <a:t>and </a:t>
            </a:r>
            <a:r>
              <a:rPr lang="en-US" dirty="0">
                <a:solidFill>
                  <a:srgbClr val="FFFF00"/>
                </a:solidFill>
              </a:rPr>
              <a:t>the glue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605" y="732128"/>
            <a:ext cx="4772057" cy="5524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If not now, when?</a:t>
            </a:r>
          </a:p>
          <a:p>
            <a:r>
              <a:rPr lang="en-US" sz="2000" dirty="0" smtClean="0"/>
              <a:t>“all stars align”:</a:t>
            </a:r>
          </a:p>
          <a:p>
            <a:endParaRPr lang="en-US" sz="80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theory developments will allow to obtain the answers to the big questions discussed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FF0000"/>
                </a:solidFill>
              </a:rPr>
              <a:t>Solve the proton spin puzzle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/>
              <a:t>3D imaging </a:t>
            </a:r>
            <a:r>
              <a:rPr lang="en-US" sz="1600" dirty="0" smtClean="0"/>
              <a:t>in momentum and</a:t>
            </a:r>
          </a:p>
          <a:p>
            <a:pPr lvl="1">
              <a:buClr>
                <a:srgbClr val="0000FF"/>
              </a:buClr>
            </a:pPr>
            <a:r>
              <a:rPr lang="en-US" sz="1600" dirty="0"/>
              <a:t> </a:t>
            </a:r>
            <a:r>
              <a:rPr lang="en-US" sz="1600" dirty="0" smtClean="0"/>
              <a:t>  coordinate space of </a:t>
            </a:r>
            <a:r>
              <a:rPr lang="en-US" sz="1600" dirty="0"/>
              <a:t>nucleons and nuclei</a:t>
            </a:r>
            <a:endParaRPr lang="en-US" sz="1600" dirty="0" smtClean="0">
              <a:solidFill>
                <a:srgbClr val="FF00FF"/>
              </a:solidFill>
            </a:endParaRPr>
          </a:p>
          <a:p>
            <a:pPr marL="742950" lvl="1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How 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visible 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matter 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emerges from  quarks </a:t>
            </a:r>
            <a:r>
              <a:rPr lang="en-US" sz="1600" dirty="0">
                <a:solidFill>
                  <a:srgbClr val="0000FF"/>
                </a:solidFill>
                <a:latin typeface="Comic Sans MS"/>
                <a:cs typeface="Comic Sans MS"/>
              </a:rPr>
              <a:t>or gluons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?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</a:rPr>
              <a:t>The EIC will map the region of the  </a:t>
            </a:r>
            <a:r>
              <a:rPr lang="en-US" sz="1600" dirty="0" smtClean="0">
                <a:solidFill>
                  <a:srgbClr val="008000"/>
                </a:solidFill>
              </a:rPr>
              <a:t> transition </a:t>
            </a:r>
            <a:r>
              <a:rPr lang="en-US" sz="1600" dirty="0">
                <a:solidFill>
                  <a:srgbClr val="008000"/>
                </a:solidFill>
              </a:rPr>
              <a:t>from </a:t>
            </a:r>
            <a:r>
              <a:rPr lang="en-US" sz="1600" dirty="0" smtClean="0">
                <a:solidFill>
                  <a:srgbClr val="008000"/>
                </a:solidFill>
              </a:rPr>
              <a:t>non-saturated</a:t>
            </a:r>
            <a:r>
              <a:rPr lang="en-US" sz="1600" dirty="0">
                <a:solidFill>
                  <a:srgbClr val="008000"/>
                </a:solidFill>
              </a:rPr>
              <a:t> to  </a:t>
            </a:r>
            <a:r>
              <a:rPr lang="en-US" sz="1600" dirty="0" smtClean="0">
                <a:solidFill>
                  <a:srgbClr val="008000"/>
                </a:solidFill>
              </a:rPr>
              <a:t>saturated (</a:t>
            </a:r>
            <a:r>
              <a:rPr lang="en-US" sz="1600" dirty="0">
                <a:solidFill>
                  <a:srgbClr val="008000"/>
                </a:solidFill>
              </a:rPr>
              <a:t>CGC) </a:t>
            </a:r>
            <a:r>
              <a:rPr lang="en-US" sz="1600" dirty="0" smtClean="0">
                <a:solidFill>
                  <a:srgbClr val="008000"/>
                </a:solidFill>
              </a:rPr>
              <a:t>regime</a:t>
            </a:r>
          </a:p>
          <a:p>
            <a:pPr lvl="1">
              <a:buClr>
                <a:srgbClr val="0000FF"/>
              </a:buClr>
            </a:pPr>
            <a:endParaRPr lang="en-US" sz="800" dirty="0" smtClean="0">
              <a:solidFill>
                <a:srgbClr val="008000"/>
              </a:solidFill>
            </a:endParaRP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accelerator technologies allow for a high energy, high brightness polarized </a:t>
            </a:r>
            <a:r>
              <a:rPr lang="en-US" sz="1600" dirty="0" err="1" smtClean="0"/>
              <a:t>ep</a:t>
            </a:r>
            <a:r>
              <a:rPr lang="en-US" sz="1600" dirty="0" smtClean="0"/>
              <a:t>/</a:t>
            </a:r>
            <a:r>
              <a:rPr lang="en-US" sz="1600" dirty="0" err="1" smtClean="0"/>
              <a:t>eA</a:t>
            </a:r>
            <a:r>
              <a:rPr lang="en-US" sz="1600" dirty="0" smtClean="0"/>
              <a:t> collider</a:t>
            </a:r>
          </a:p>
          <a:p>
            <a:pPr>
              <a:buClr>
                <a:srgbClr val="0000FF"/>
              </a:buClr>
            </a:pPr>
            <a:endParaRPr lang="en-US" sz="800" dirty="0" smtClean="0"/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detector technologies allow for a collider detector with high resolution, wide acceptance and particle identification</a:t>
            </a:r>
          </a:p>
          <a:p>
            <a:pPr>
              <a:buClr>
                <a:srgbClr val="0000FF"/>
              </a:buClr>
            </a:pPr>
            <a:endParaRPr lang="en-US" sz="800" dirty="0"/>
          </a:p>
          <a:p>
            <a:pPr>
              <a:buClr>
                <a:srgbClr val="0000FF"/>
              </a:buClr>
            </a:pPr>
            <a:r>
              <a:rPr lang="en-US" sz="1200" dirty="0" smtClean="0">
                <a:solidFill>
                  <a:srgbClr val="3366FF"/>
                </a:solidFill>
              </a:rPr>
              <a:t>Additional material on the BNL EIC Science Task Force page:</a:t>
            </a:r>
            <a:endParaRPr lang="en-US" sz="1200" dirty="0">
              <a:solidFill>
                <a:srgbClr val="3366FF"/>
              </a:solidFill>
            </a:endParaRPr>
          </a:p>
          <a:p>
            <a:pPr>
              <a:buClr>
                <a:srgbClr val="0000FF"/>
              </a:buClr>
            </a:pPr>
            <a:r>
              <a:rPr lang="en-US" sz="900" dirty="0"/>
              <a:t>https://</a:t>
            </a:r>
            <a:r>
              <a:rPr lang="en-US" sz="900" dirty="0" err="1"/>
              <a:t>wiki.bnl.gov</a:t>
            </a:r>
            <a:r>
              <a:rPr lang="en-US" sz="900" dirty="0"/>
              <a:t>/</a:t>
            </a:r>
            <a:r>
              <a:rPr lang="en-US" sz="900" dirty="0" err="1"/>
              <a:t>eic</a:t>
            </a:r>
            <a:r>
              <a:rPr lang="en-US" sz="900" dirty="0"/>
              <a:t>/</a:t>
            </a:r>
            <a:r>
              <a:rPr lang="en-US" sz="900" dirty="0" err="1"/>
              <a:t>index.php</a:t>
            </a:r>
            <a:r>
              <a:rPr lang="en-US" sz="900" dirty="0"/>
              <a:t>/</a:t>
            </a:r>
            <a:r>
              <a:rPr lang="en-US" sz="900" dirty="0" err="1" smtClean="0"/>
              <a:t>Publications_and_presentations</a:t>
            </a:r>
            <a:r>
              <a:rPr lang="en-US" sz="900" dirty="0" err="1"/>
              <a:t>#Publications</a:t>
            </a:r>
            <a:endParaRPr lang="en-US" sz="900" dirty="0"/>
          </a:p>
          <a:p>
            <a:pPr>
              <a:buClr>
                <a:srgbClr val="0000FF"/>
              </a:buClr>
            </a:pPr>
            <a:endParaRPr lang="en-US" sz="1600" dirty="0" smtClean="0"/>
          </a:p>
        </p:txBody>
      </p:sp>
      <p:cxnSp>
        <p:nvCxnSpPr>
          <p:cNvPr id="3" name="Straight Arrow Connector 2"/>
          <p:cNvCxnSpPr/>
          <p:nvPr/>
        </p:nvCxnSpPr>
        <p:spPr bwMode="auto">
          <a:xfrm>
            <a:off x="6979478" y="1822174"/>
            <a:ext cx="0" cy="405792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FF00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19" name="TextBox 18"/>
          <p:cNvSpPr txBox="1"/>
          <p:nvPr/>
        </p:nvSpPr>
        <p:spPr>
          <a:xfrm rot="16200000">
            <a:off x="6531350" y="3992880"/>
            <a:ext cx="1162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with EIC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692213" y="2393556"/>
            <a:ext cx="2232041" cy="3230879"/>
            <a:chOff x="6136346" y="617538"/>
            <a:chExt cx="2232041" cy="3230879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36346" y="617538"/>
              <a:ext cx="2232041" cy="323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 rot="1140000">
              <a:off x="6148915" y="3125912"/>
              <a:ext cx="15857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a-DK" sz="1600" dirty="0" err="1" smtClean="0">
                  <a:solidFill>
                    <a:schemeClr val="bg1"/>
                  </a:solidFill>
                </a:rPr>
                <a:t>arXiv</a:t>
              </a:r>
              <a:r>
                <a:rPr lang="da-DK" sz="1600" dirty="0" smtClean="0">
                  <a:solidFill>
                    <a:schemeClr val="bg1"/>
                  </a:solidFill>
                </a:rPr>
                <a:t>: 1212.1701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901116" y="2393556"/>
            <a:ext cx="2199739" cy="3184122"/>
            <a:chOff x="6944246" y="3453983"/>
            <a:chExt cx="2199739" cy="3184122"/>
          </a:xfrm>
        </p:grpSpPr>
        <p:pic>
          <p:nvPicPr>
            <p:cNvPr id="16" name="Picture 15" descr="Book_eic_d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4246" y="3453983"/>
              <a:ext cx="2199739" cy="3184122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 rot="1200000">
              <a:off x="7088926" y="5885767"/>
              <a:ext cx="158785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a-DK" sz="1600" dirty="0" smtClean="0">
                  <a:solidFill>
                    <a:srgbClr val="0000FF"/>
                  </a:solidFill>
                </a:rPr>
                <a:t>arXiv</a:t>
              </a:r>
              <a:r>
                <a:rPr lang="da-DK" sz="1600" dirty="0">
                  <a:solidFill>
                    <a:srgbClr val="0000FF"/>
                  </a:solidFill>
                </a:rPr>
                <a:t>:1409.1633</a:t>
              </a:r>
              <a:endParaRPr lang="en-US" sz="1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Conclusions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1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 rot="20700000">
            <a:off x="1127292" y="2142597"/>
            <a:ext cx="6898944" cy="218521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EIC science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program</a:t>
            </a:r>
            <a:r>
              <a:rPr lang="en-US" sz="2400" dirty="0">
                <a:solidFill>
                  <a:srgbClr val="0000FF"/>
                </a:solidFill>
              </a:rPr>
              <a:t> will profoundly impact </a:t>
            </a:r>
          </a:p>
          <a:p>
            <a:pPr algn="ctr"/>
            <a:r>
              <a:rPr lang="en-US" sz="2400" dirty="0">
                <a:solidFill>
                  <a:srgbClr val="0000FF"/>
                </a:solidFill>
              </a:rPr>
              <a:t>our understanding </a:t>
            </a:r>
            <a:r>
              <a:rPr lang="en-US" sz="2400" dirty="0" smtClean="0">
                <a:solidFill>
                  <a:srgbClr val="0000FF"/>
                </a:solidFill>
              </a:rPr>
              <a:t>of </a:t>
            </a:r>
            <a:r>
              <a:rPr lang="en-US" sz="2400" dirty="0">
                <a:solidFill>
                  <a:srgbClr val="0000FF"/>
                </a:solidFill>
              </a:rPr>
              <a:t>nucleon structure and the </a:t>
            </a:r>
            <a:r>
              <a:rPr lang="en-US" sz="2400" dirty="0" smtClean="0">
                <a:solidFill>
                  <a:srgbClr val="0000FF"/>
                </a:solidFill>
              </a:rPr>
              <a:t>glue</a:t>
            </a:r>
          </a:p>
          <a:p>
            <a:pPr algn="ctr"/>
            <a:endParaRPr lang="en-US" sz="800" dirty="0">
              <a:solidFill>
                <a:srgbClr val="0000FF"/>
              </a:solidFill>
            </a:endParaRPr>
          </a:p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uniquely tied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to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a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future high energy, high </a:t>
            </a:r>
            <a:r>
              <a:rPr lang="en-US" sz="2400" dirty="0">
                <a:solidFill>
                  <a:srgbClr val="0000FF"/>
                </a:solidFill>
              </a:rPr>
              <a:t>l</a:t>
            </a:r>
            <a:r>
              <a:rPr lang="en-US" sz="2400" dirty="0" smtClean="0">
                <a:solidFill>
                  <a:srgbClr val="0000FF"/>
                </a:solidFill>
              </a:rPr>
              <a:t>uminosity, </a:t>
            </a:r>
          </a:p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polarized </a:t>
            </a:r>
            <a:r>
              <a:rPr lang="en-US" sz="2400" dirty="0" err="1" smtClean="0">
                <a:solidFill>
                  <a:srgbClr val="0000FF"/>
                </a:solidFill>
              </a:rPr>
              <a:t>ep</a:t>
            </a:r>
            <a:r>
              <a:rPr lang="en-US" sz="2400" dirty="0" smtClean="0">
                <a:solidFill>
                  <a:srgbClr val="0000FF"/>
                </a:solidFill>
              </a:rPr>
              <a:t> / </a:t>
            </a:r>
            <a:r>
              <a:rPr lang="en-US" sz="2400" dirty="0" err="1" smtClean="0">
                <a:solidFill>
                  <a:srgbClr val="0000FF"/>
                </a:solidFill>
              </a:rPr>
              <a:t>eA</a:t>
            </a:r>
            <a:r>
              <a:rPr lang="en-US" sz="2400" dirty="0" smtClean="0">
                <a:solidFill>
                  <a:srgbClr val="0000FF"/>
                </a:solidFill>
              </a:rPr>
              <a:t> collider</a:t>
            </a:r>
          </a:p>
          <a:p>
            <a:pPr algn="ctr"/>
            <a:endParaRPr lang="en-US" sz="800" dirty="0">
              <a:solidFill>
                <a:srgbClr val="0000FF"/>
              </a:solidFill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never been measured before &amp; never without</a:t>
            </a:r>
            <a:r>
              <a:rPr lang="en-US" sz="2400" dirty="0" smtClean="0">
                <a:solidFill>
                  <a:srgbClr val="FF0000"/>
                </a:solidFill>
                <a:latin typeface="Comic Sans MS"/>
                <a:cs typeface="Comic Sans MS"/>
                <a:sym typeface="Wingding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15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19" grpId="0"/>
      <p:bldP spid="19" grpId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ierung 50"/>
          <p:cNvGrpSpPr/>
          <p:nvPr/>
        </p:nvGrpSpPr>
        <p:grpSpPr>
          <a:xfrm>
            <a:off x="148168" y="4273263"/>
            <a:ext cx="8868832" cy="2083087"/>
            <a:chOff x="148168" y="4696598"/>
            <a:chExt cx="8868832" cy="2322811"/>
          </a:xfrm>
        </p:grpSpPr>
        <p:grpSp>
          <p:nvGrpSpPr>
            <p:cNvPr id="19" name="Gruppierung 48"/>
            <p:cNvGrpSpPr/>
            <p:nvPr/>
          </p:nvGrpSpPr>
          <p:grpSpPr>
            <a:xfrm>
              <a:off x="148168" y="4696598"/>
              <a:ext cx="8868832" cy="2056543"/>
              <a:chOff x="148168" y="4696598"/>
              <a:chExt cx="8868832" cy="2056543"/>
            </a:xfrm>
          </p:grpSpPr>
          <p:sp>
            <p:nvSpPr>
              <p:cNvPr id="12" name="Abgerundetes Rechteck 11"/>
              <p:cNvSpPr/>
              <p:nvPr/>
            </p:nvSpPr>
            <p:spPr>
              <a:xfrm>
                <a:off x="148168" y="4696598"/>
                <a:ext cx="8868832" cy="2056543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uppierung 7"/>
              <p:cNvGrpSpPr/>
              <p:nvPr/>
            </p:nvGrpSpPr>
            <p:grpSpPr>
              <a:xfrm>
                <a:off x="1984741" y="5209405"/>
                <a:ext cx="1347503" cy="559512"/>
                <a:chOff x="-660038" y="1953399"/>
                <a:chExt cx="1654236" cy="744554"/>
              </a:xfrm>
            </p:grpSpPr>
            <p:pic>
              <p:nvPicPr>
                <p:cNvPr id="38" name="Bild 37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660038" y="1953399"/>
                  <a:ext cx="514527" cy="698500"/>
                </a:xfrm>
                <a:prstGeom prst="rect">
                  <a:avLst/>
                </a:prstGeom>
              </p:spPr>
            </p:pic>
            <p:sp>
              <p:nvSpPr>
                <p:cNvPr id="39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0" name="Textfeld 39"/>
              <p:cNvSpPr txBox="1"/>
              <p:nvPr/>
            </p:nvSpPr>
            <p:spPr>
              <a:xfrm>
                <a:off x="2428288" y="5979767"/>
                <a:ext cx="6151343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/>
                  <a:t>Does this saturation produce matter of universal properties in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the</a:t>
                </a:r>
                <a:r>
                  <a:rPr lang="en-US" sz="1600" b="0" dirty="0"/>
                  <a:t> </a:t>
                </a:r>
                <a:r>
                  <a:rPr lang="en-US" sz="1600" b="0" dirty="0" smtClean="0"/>
                  <a:t>nucleon </a:t>
                </a:r>
                <a:r>
                  <a:rPr lang="en-US" sz="1600" b="0" dirty="0"/>
                  <a:t>and all nuclei viewed at nearly the speed of light?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grpSp>
            <p:nvGrpSpPr>
              <p:cNvPr id="28" name="Gruppierung 7"/>
              <p:cNvGrpSpPr/>
              <p:nvPr/>
            </p:nvGrpSpPr>
            <p:grpSpPr>
              <a:xfrm>
                <a:off x="1963575" y="6042044"/>
                <a:ext cx="1368669" cy="524904"/>
                <a:chOff x="-686022" y="2178727"/>
                <a:chExt cx="1680220" cy="698500"/>
              </a:xfrm>
            </p:grpSpPr>
            <p:pic>
              <p:nvPicPr>
                <p:cNvPr id="45" name="Bild 44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686022" y="2178727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46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35" name="Textfeld 34"/>
              <p:cNvSpPr txBox="1"/>
              <p:nvPr/>
            </p:nvSpPr>
            <p:spPr>
              <a:xfrm>
                <a:off x="542020" y="4745403"/>
                <a:ext cx="69522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Where </a:t>
                </a:r>
                <a:r>
                  <a:rPr lang="en-US" sz="2000" dirty="0"/>
                  <a:t>does the saturation of gluon densities set in?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8" name="Textfeld 47"/>
              <p:cNvSpPr txBox="1"/>
              <p:nvPr/>
            </p:nvSpPr>
            <p:spPr>
              <a:xfrm>
                <a:off x="2504506" y="5147679"/>
                <a:ext cx="651249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Is there a simple boundary that separates the region from the </a:t>
                </a:r>
                <a:r>
                  <a:rPr lang="en-US" sz="1600" b="0" dirty="0" smtClean="0"/>
                  <a:t>more dilute </a:t>
                </a:r>
                <a:r>
                  <a:rPr lang="en-US" sz="1600" b="0" dirty="0"/>
                  <a:t>quark gluon matter? If so how do the distributions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of </a:t>
                </a:r>
                <a:r>
                  <a:rPr lang="en-US" sz="1600" b="0" dirty="0"/>
                  <a:t>quarks </a:t>
                </a:r>
                <a:r>
                  <a:rPr lang="en-US" sz="1600" b="0" dirty="0" smtClean="0"/>
                  <a:t>and gluons </a:t>
                </a:r>
                <a:r>
                  <a:rPr lang="en-US" sz="1600" b="0" dirty="0"/>
                  <a:t>change as one crosses the boundary?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pic>
          <p:nvPicPr>
            <p:cNvPr id="43" name="Bild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887" y="4835437"/>
              <a:ext cx="1687615" cy="2183972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>
            <a:off x="108978" y="2567284"/>
            <a:ext cx="8897439" cy="2049167"/>
            <a:chOff x="138622" y="2681584"/>
            <a:chExt cx="8867795" cy="2194758"/>
          </a:xfrm>
        </p:grpSpPr>
        <p:grpSp>
          <p:nvGrpSpPr>
            <p:cNvPr id="51" name="Group 50"/>
            <p:cNvGrpSpPr/>
            <p:nvPr/>
          </p:nvGrpSpPr>
          <p:grpSpPr>
            <a:xfrm>
              <a:off x="138622" y="2681584"/>
              <a:ext cx="8867795" cy="2194758"/>
              <a:chOff x="176722" y="772349"/>
              <a:chExt cx="8867795" cy="2194758"/>
            </a:xfrm>
          </p:grpSpPr>
          <p:sp>
            <p:nvSpPr>
              <p:cNvPr id="52" name="Abgerundetes Rechteck 10"/>
              <p:cNvSpPr/>
              <p:nvPr/>
            </p:nvSpPr>
            <p:spPr>
              <a:xfrm>
                <a:off x="202218" y="773116"/>
                <a:ext cx="8842299" cy="1749957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chemeClr val="tx1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54" name="Textfeld 13"/>
              <p:cNvSpPr txBox="1"/>
              <p:nvPr/>
            </p:nvSpPr>
            <p:spPr>
              <a:xfrm>
                <a:off x="520802" y="772349"/>
                <a:ext cx="740218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How does the nuclear environment affect the distribution</a:t>
                </a:r>
              </a:p>
              <a:p>
                <a:r>
                  <a:rPr lang="en-US" sz="2000" dirty="0"/>
                  <a:t>of quarks and gluons and their interaction in nuclei?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5" name="Gruppierung 7"/>
              <p:cNvGrpSpPr/>
              <p:nvPr/>
            </p:nvGrpSpPr>
            <p:grpSpPr>
              <a:xfrm>
                <a:off x="176722" y="1481375"/>
                <a:ext cx="871268" cy="580678"/>
                <a:chOff x="-75398" y="1925233"/>
                <a:chExt cx="1069596" cy="772720"/>
              </a:xfrm>
            </p:grpSpPr>
            <p:pic>
              <p:nvPicPr>
                <p:cNvPr id="62" name="Bild 1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75398" y="1925233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3" name="Textfeld 16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57" name="Gruppierung 7"/>
              <p:cNvGrpSpPr/>
              <p:nvPr/>
            </p:nvGrpSpPr>
            <p:grpSpPr>
              <a:xfrm>
                <a:off x="176722" y="1867862"/>
                <a:ext cx="871268" cy="1099245"/>
                <a:chOff x="-75398" y="1235166"/>
                <a:chExt cx="1069596" cy="1462787"/>
              </a:xfrm>
            </p:grpSpPr>
            <p:pic>
              <p:nvPicPr>
                <p:cNvPr id="60" name="Bild 20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-75398" y="1235166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61" name="Textfeld 21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58" name="Textfeld 22"/>
              <p:cNvSpPr txBox="1"/>
              <p:nvPr/>
            </p:nvSpPr>
            <p:spPr>
              <a:xfrm>
                <a:off x="599919" y="1780148"/>
                <a:ext cx="7151517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b="0" dirty="0"/>
                  <a:t>How does matter respond to fast moving color charge passing </a:t>
                </a:r>
                <a:r>
                  <a:rPr lang="en-US" sz="1600" b="0" dirty="0" smtClean="0"/>
                  <a:t>through it</a:t>
                </a:r>
                <a:r>
                  <a:rPr lang="en-US" sz="1600" b="0" dirty="0"/>
                  <a:t>? </a:t>
                </a:r>
                <a:endParaRPr lang="en-US" sz="1600" b="0" dirty="0" smtClean="0"/>
              </a:p>
              <a:p>
                <a:r>
                  <a:rPr lang="en-US" sz="1600" b="0" dirty="0" smtClean="0"/>
                  <a:t>Is </a:t>
                </a:r>
                <a:r>
                  <a:rPr lang="en-US" sz="1600" b="0" dirty="0"/>
                  <a:t>this response different for light and heavy quarks?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  <p:sp>
            <p:nvSpPr>
              <p:cNvPr id="56" name="Textfeld 17"/>
              <p:cNvSpPr txBox="1"/>
              <p:nvPr/>
            </p:nvSpPr>
            <p:spPr>
              <a:xfrm>
                <a:off x="599919" y="1437910"/>
                <a:ext cx="84340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dirty="0"/>
                  <a:t>How does the transverse spatial distribution of gluons compare to </a:t>
                </a:r>
                <a:r>
                  <a:rPr lang="en-US" sz="1600" b="0" dirty="0" smtClean="0"/>
                  <a:t>that in the nucleon</a:t>
                </a:r>
                <a:r>
                  <a:rPr lang="en-US" sz="1600" b="0" dirty="0"/>
                  <a:t>?</a:t>
                </a:r>
                <a:endParaRPr lang="en-US" sz="1600" dirty="0" smtClean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64" name="Group 2"/>
            <p:cNvGrpSpPr>
              <a:grpSpLocks/>
            </p:cNvGrpSpPr>
            <p:nvPr/>
          </p:nvGrpSpPr>
          <p:grpSpPr bwMode="auto">
            <a:xfrm>
              <a:off x="7233802" y="3602025"/>
              <a:ext cx="1772613" cy="1128726"/>
              <a:chOff x="-57" y="125"/>
              <a:chExt cx="3628" cy="2065"/>
            </a:xfrm>
          </p:grpSpPr>
          <p:grpSp>
            <p:nvGrpSpPr>
              <p:cNvPr id="65" name="Group 3"/>
              <p:cNvGrpSpPr>
                <a:grpSpLocks/>
              </p:cNvGrpSpPr>
              <p:nvPr/>
            </p:nvGrpSpPr>
            <p:grpSpPr bwMode="auto">
              <a:xfrm>
                <a:off x="879" y="130"/>
                <a:ext cx="2058" cy="2060"/>
                <a:chOff x="0" y="0"/>
                <a:chExt cx="2058" cy="2060"/>
              </a:xfrm>
            </p:grpSpPr>
            <p:sp>
              <p:nvSpPr>
                <p:cNvPr id="101" name="Oval 4"/>
                <p:cNvSpPr>
                  <a:spLocks/>
                </p:cNvSpPr>
                <p:nvPr/>
              </p:nvSpPr>
              <p:spPr bwMode="auto">
                <a:xfrm>
                  <a:off x="395" y="107"/>
                  <a:ext cx="625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2" name="Oval 5"/>
                <p:cNvSpPr>
                  <a:spLocks/>
                </p:cNvSpPr>
                <p:nvPr/>
              </p:nvSpPr>
              <p:spPr bwMode="auto">
                <a:xfrm>
                  <a:off x="588" y="396"/>
                  <a:ext cx="630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3" name="Oval 6"/>
                <p:cNvSpPr>
                  <a:spLocks/>
                </p:cNvSpPr>
                <p:nvPr/>
              </p:nvSpPr>
              <p:spPr bwMode="auto">
                <a:xfrm>
                  <a:off x="114" y="399"/>
                  <a:ext cx="627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4" name="Oval 7"/>
                <p:cNvSpPr>
                  <a:spLocks/>
                </p:cNvSpPr>
                <p:nvPr/>
              </p:nvSpPr>
              <p:spPr bwMode="auto">
                <a:xfrm>
                  <a:off x="1286" y="892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5" name="Oval 8"/>
                <p:cNvSpPr>
                  <a:spLocks/>
                </p:cNvSpPr>
                <p:nvPr/>
              </p:nvSpPr>
              <p:spPr bwMode="auto">
                <a:xfrm>
                  <a:off x="842" y="1436"/>
                  <a:ext cx="628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6" name="Oval 9"/>
                <p:cNvSpPr>
                  <a:spLocks/>
                </p:cNvSpPr>
                <p:nvPr/>
              </p:nvSpPr>
              <p:spPr bwMode="auto">
                <a:xfrm>
                  <a:off x="1119" y="128"/>
                  <a:ext cx="626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7" name="Oval 10"/>
                <p:cNvSpPr>
                  <a:spLocks/>
                </p:cNvSpPr>
                <p:nvPr/>
              </p:nvSpPr>
              <p:spPr bwMode="auto">
                <a:xfrm>
                  <a:off x="752" y="0"/>
                  <a:ext cx="632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8" name="Oval 11"/>
                <p:cNvSpPr>
                  <a:spLocks/>
                </p:cNvSpPr>
                <p:nvPr/>
              </p:nvSpPr>
              <p:spPr bwMode="auto">
                <a:xfrm>
                  <a:off x="1430" y="490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09" name="Oval 12"/>
                <p:cNvSpPr>
                  <a:spLocks/>
                </p:cNvSpPr>
                <p:nvPr/>
              </p:nvSpPr>
              <p:spPr bwMode="auto">
                <a:xfrm>
                  <a:off x="424" y="791"/>
                  <a:ext cx="632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0" name="Oval 13"/>
                <p:cNvSpPr>
                  <a:spLocks/>
                </p:cNvSpPr>
                <p:nvPr/>
              </p:nvSpPr>
              <p:spPr bwMode="auto">
                <a:xfrm>
                  <a:off x="0" y="891"/>
                  <a:ext cx="628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1" name="Oval 14"/>
                <p:cNvSpPr>
                  <a:spLocks/>
                </p:cNvSpPr>
                <p:nvPr/>
              </p:nvSpPr>
              <p:spPr bwMode="auto">
                <a:xfrm>
                  <a:off x="351" y="1326"/>
                  <a:ext cx="628" cy="62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2" name="Oval 15"/>
                <p:cNvSpPr>
                  <a:spLocks/>
                </p:cNvSpPr>
                <p:nvPr/>
              </p:nvSpPr>
              <p:spPr bwMode="auto">
                <a:xfrm>
                  <a:off x="842" y="1128"/>
                  <a:ext cx="628" cy="62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3" name="Oval 16"/>
                <p:cNvSpPr>
                  <a:spLocks/>
                </p:cNvSpPr>
                <p:nvPr/>
              </p:nvSpPr>
              <p:spPr bwMode="auto">
                <a:xfrm>
                  <a:off x="917" y="672"/>
                  <a:ext cx="632" cy="62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14" name="Oval 17"/>
                <p:cNvSpPr>
                  <a:spLocks/>
                </p:cNvSpPr>
                <p:nvPr/>
              </p:nvSpPr>
              <p:spPr bwMode="auto">
                <a:xfrm>
                  <a:off x="1245" y="1229"/>
                  <a:ext cx="631" cy="623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FF00"/>
                    </a:gs>
                    <a:gs pos="100000">
                      <a:srgbClr val="00AE00"/>
                    </a:gs>
                  </a:gsLst>
                  <a:path path="rect">
                    <a:fillToRect l="50000" t="50000" r="50000" b="50000"/>
                  </a:path>
                </a:gra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66" name="Group 18"/>
              <p:cNvGrpSpPr>
                <a:grpSpLocks/>
              </p:cNvGrpSpPr>
              <p:nvPr/>
            </p:nvGrpSpPr>
            <p:grpSpPr bwMode="auto">
              <a:xfrm>
                <a:off x="1272" y="165"/>
                <a:ext cx="1568" cy="1879"/>
                <a:chOff x="0" y="0"/>
                <a:chExt cx="1568" cy="1878"/>
              </a:xfrm>
            </p:grpSpPr>
            <p:sp>
              <p:nvSpPr>
                <p:cNvPr id="79" name="Freeform 19"/>
                <p:cNvSpPr>
                  <a:spLocks/>
                </p:cNvSpPr>
                <p:nvPr/>
              </p:nvSpPr>
              <p:spPr bwMode="auto">
                <a:xfrm rot="-660000">
                  <a:off x="437" y="499"/>
                  <a:ext cx="527" cy="369"/>
                </a:xfrm>
                <a:custGeom>
                  <a:avLst/>
                  <a:gdLst>
                    <a:gd name="T0" fmla="*/ 0 w 19443"/>
                    <a:gd name="T1" fmla="*/ 369 h 21600"/>
                    <a:gd name="T2" fmla="*/ 172 w 19443"/>
                    <a:gd name="T3" fmla="*/ 265 h 21600"/>
                    <a:gd name="T4" fmla="*/ 143 w 19443"/>
                    <a:gd name="T5" fmla="*/ 333 h 21600"/>
                    <a:gd name="T6" fmla="*/ 78 w 19443"/>
                    <a:gd name="T7" fmla="*/ 330 h 21600"/>
                    <a:gd name="T8" fmla="*/ 168 w 19443"/>
                    <a:gd name="T9" fmla="*/ 212 h 21600"/>
                    <a:gd name="T10" fmla="*/ 323 w 19443"/>
                    <a:gd name="T11" fmla="*/ 174 h 21600"/>
                    <a:gd name="T12" fmla="*/ 297 w 19443"/>
                    <a:gd name="T13" fmla="*/ 231 h 21600"/>
                    <a:gd name="T14" fmla="*/ 234 w 19443"/>
                    <a:gd name="T15" fmla="*/ 210 h 21600"/>
                    <a:gd name="T16" fmla="*/ 326 w 19443"/>
                    <a:gd name="T17" fmla="*/ 117 h 21600"/>
                    <a:gd name="T18" fmla="*/ 484 w 19443"/>
                    <a:gd name="T19" fmla="*/ 77 h 21600"/>
                    <a:gd name="T20" fmla="*/ 448 w 19443"/>
                    <a:gd name="T21" fmla="*/ 139 h 21600"/>
                    <a:gd name="T22" fmla="*/ 390 w 19443"/>
                    <a:gd name="T23" fmla="*/ 124 h 21600"/>
                    <a:gd name="T24" fmla="*/ 52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0" name="Freeform 20"/>
                <p:cNvSpPr>
                  <a:spLocks/>
                </p:cNvSpPr>
                <p:nvPr/>
              </p:nvSpPr>
              <p:spPr bwMode="auto">
                <a:xfrm>
                  <a:off x="947" y="869"/>
                  <a:ext cx="621" cy="298"/>
                </a:xfrm>
                <a:custGeom>
                  <a:avLst/>
                  <a:gdLst>
                    <a:gd name="T0" fmla="*/ 0 w 19898"/>
                    <a:gd name="T1" fmla="*/ 0 h 21600"/>
                    <a:gd name="T2" fmla="*/ 200 w 19898"/>
                    <a:gd name="T3" fmla="*/ 79 h 21600"/>
                    <a:gd name="T4" fmla="*/ 157 w 19898"/>
                    <a:gd name="T5" fmla="*/ 12 h 21600"/>
                    <a:gd name="T6" fmla="*/ 92 w 19898"/>
                    <a:gd name="T7" fmla="*/ 33 h 21600"/>
                    <a:gd name="T8" fmla="*/ 204 w 19898"/>
                    <a:gd name="T9" fmla="*/ 136 h 21600"/>
                    <a:gd name="T10" fmla="*/ 375 w 19898"/>
                    <a:gd name="T11" fmla="*/ 150 h 21600"/>
                    <a:gd name="T12" fmla="*/ 338 w 19898"/>
                    <a:gd name="T13" fmla="*/ 94 h 21600"/>
                    <a:gd name="T14" fmla="*/ 275 w 19898"/>
                    <a:gd name="T15" fmla="*/ 126 h 21600"/>
                    <a:gd name="T16" fmla="*/ 388 w 19898"/>
                    <a:gd name="T17" fmla="*/ 208 h 21600"/>
                    <a:gd name="T18" fmla="*/ 564 w 19898"/>
                    <a:gd name="T19" fmla="*/ 228 h 21600"/>
                    <a:gd name="T20" fmla="*/ 514 w 19898"/>
                    <a:gd name="T21" fmla="*/ 164 h 21600"/>
                    <a:gd name="T22" fmla="*/ 455 w 19898"/>
                    <a:gd name="T23" fmla="*/ 191 h 21600"/>
                    <a:gd name="T24" fmla="*/ 621 w 19898"/>
                    <a:gd name="T25" fmla="*/ 298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898" h="21600">
                      <a:moveTo>
                        <a:pt x="0" y="0"/>
                      </a:moveTo>
                      <a:cubicBezTo>
                        <a:pt x="2302" y="6426"/>
                        <a:pt x="5335" y="7238"/>
                        <a:pt x="6396" y="5727"/>
                      </a:cubicBezTo>
                      <a:cubicBezTo>
                        <a:pt x="7457" y="4216"/>
                        <a:pt x="5025" y="857"/>
                        <a:pt x="5025" y="857"/>
                      </a:cubicBezTo>
                      <a:cubicBezTo>
                        <a:pt x="5025" y="857"/>
                        <a:pt x="3003" y="0"/>
                        <a:pt x="2953" y="2367"/>
                      </a:cubicBezTo>
                      <a:cubicBezTo>
                        <a:pt x="2903" y="4735"/>
                        <a:pt x="6546" y="9830"/>
                        <a:pt x="6546" y="9830"/>
                      </a:cubicBezTo>
                      <a:cubicBezTo>
                        <a:pt x="6546" y="9830"/>
                        <a:pt x="12422" y="13393"/>
                        <a:pt x="12031" y="10845"/>
                      </a:cubicBezTo>
                      <a:cubicBezTo>
                        <a:pt x="11641" y="8297"/>
                        <a:pt x="12572" y="8387"/>
                        <a:pt x="10830" y="6832"/>
                      </a:cubicBezTo>
                      <a:cubicBezTo>
                        <a:pt x="9088" y="5276"/>
                        <a:pt x="8818" y="9154"/>
                        <a:pt x="8818" y="9154"/>
                      </a:cubicBezTo>
                      <a:cubicBezTo>
                        <a:pt x="8818" y="9154"/>
                        <a:pt x="10490" y="14069"/>
                        <a:pt x="12442" y="15106"/>
                      </a:cubicBezTo>
                      <a:cubicBezTo>
                        <a:pt x="14393" y="16144"/>
                        <a:pt x="14573" y="17046"/>
                        <a:pt x="18087" y="16549"/>
                      </a:cubicBezTo>
                      <a:cubicBezTo>
                        <a:pt x="21600" y="16053"/>
                        <a:pt x="16465" y="11905"/>
                        <a:pt x="16465" y="11905"/>
                      </a:cubicBezTo>
                      <a:cubicBezTo>
                        <a:pt x="16465" y="11905"/>
                        <a:pt x="14573" y="10665"/>
                        <a:pt x="14573" y="13866"/>
                      </a:cubicBezTo>
                      <a:cubicBezTo>
                        <a:pt x="14573" y="17068"/>
                        <a:pt x="19778" y="20969"/>
                        <a:pt x="19898" y="2160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1" name="Freeform 21"/>
                <p:cNvSpPr>
                  <a:spLocks/>
                </p:cNvSpPr>
                <p:nvPr/>
              </p:nvSpPr>
              <p:spPr bwMode="auto">
                <a:xfrm>
                  <a:off x="0" y="760"/>
                  <a:ext cx="1156" cy="240"/>
                </a:xfrm>
                <a:custGeom>
                  <a:avLst/>
                  <a:gdLst>
                    <a:gd name="T0" fmla="*/ 0 w 21600"/>
                    <a:gd name="T1" fmla="*/ 240 h 21600"/>
                    <a:gd name="T2" fmla="*/ 282 w 21600"/>
                    <a:gd name="T3" fmla="*/ 240 h 21600"/>
                    <a:gd name="T4" fmla="*/ 488 w 21600"/>
                    <a:gd name="T5" fmla="*/ 144 h 21600"/>
                    <a:gd name="T6" fmla="*/ 688 w 21600"/>
                    <a:gd name="T7" fmla="*/ 165 h 21600"/>
                    <a:gd name="T8" fmla="*/ 929 w 21600"/>
                    <a:gd name="T9" fmla="*/ 123 h 21600"/>
                    <a:gd name="T10" fmla="*/ 1156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5272" y="21600"/>
                      </a:lnTo>
                      <a:lnTo>
                        <a:pt x="9126" y="12971"/>
                      </a:lnTo>
                      <a:lnTo>
                        <a:pt x="12853" y="14820"/>
                      </a:lnTo>
                      <a:lnTo>
                        <a:pt x="17355" y="11094"/>
                      </a:lnTo>
                      <a:lnTo>
                        <a:pt x="21600" y="0"/>
                      </a:lnTo>
                    </a:path>
                  </a:pathLst>
                </a:custGeom>
                <a:noFill/>
                <a:ln w="36720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82" name="Group 22"/>
                <p:cNvGrpSpPr>
                  <a:grpSpLocks/>
                </p:cNvGrpSpPr>
                <p:nvPr/>
              </p:nvGrpSpPr>
              <p:grpSpPr bwMode="auto">
                <a:xfrm>
                  <a:off x="78" y="994"/>
                  <a:ext cx="443" cy="852"/>
                  <a:chOff x="0" y="0"/>
                  <a:chExt cx="443" cy="852"/>
                </a:xfrm>
              </p:grpSpPr>
              <p:sp>
                <p:nvSpPr>
                  <p:cNvPr id="99" name="Freeform 23"/>
                  <p:cNvSpPr>
                    <a:spLocks/>
                  </p:cNvSpPr>
                  <p:nvPr/>
                </p:nvSpPr>
                <p:spPr bwMode="auto">
                  <a:xfrm>
                    <a:off x="149" y="0"/>
                    <a:ext cx="145" cy="560"/>
                  </a:xfrm>
                  <a:custGeom>
                    <a:avLst/>
                    <a:gdLst>
                      <a:gd name="T0" fmla="*/ 41 w 16954"/>
                      <a:gd name="T1" fmla="*/ 0 h 21225"/>
                      <a:gd name="T2" fmla="*/ 64 w 16954"/>
                      <a:gd name="T3" fmla="*/ 175 h 21225"/>
                      <a:gd name="T4" fmla="*/ 116 w 16954"/>
                      <a:gd name="T5" fmla="*/ 117 h 21225"/>
                      <a:gd name="T6" fmla="*/ 56 w 16954"/>
                      <a:gd name="T7" fmla="*/ 79 h 21225"/>
                      <a:gd name="T8" fmla="*/ 0 w 16954"/>
                      <a:gd name="T9" fmla="*/ 199 h 21225"/>
                      <a:gd name="T10" fmla="*/ 79 w 16954"/>
                      <a:gd name="T11" fmla="*/ 328 h 21225"/>
                      <a:gd name="T12" fmla="*/ 122 w 16954"/>
                      <a:gd name="T13" fmla="*/ 280 h 21225"/>
                      <a:gd name="T14" fmla="*/ 50 w 16954"/>
                      <a:gd name="T15" fmla="*/ 247 h 21225"/>
                      <a:gd name="T16" fmla="*/ 20 w 16954"/>
                      <a:gd name="T17" fmla="*/ 358 h 21225"/>
                      <a:gd name="T18" fmla="*/ 95 w 16954"/>
                      <a:gd name="T19" fmla="*/ 493 h 21225"/>
                      <a:gd name="T20" fmla="*/ 141 w 16954"/>
                      <a:gd name="T21" fmla="*/ 432 h 21225"/>
                      <a:gd name="T22" fmla="*/ 77 w 16954"/>
                      <a:gd name="T23" fmla="*/ 400 h 21225"/>
                      <a:gd name="T24" fmla="*/ 47 w 16954"/>
                      <a:gd name="T25" fmla="*/ 560 h 21225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54" h="21225">
                        <a:moveTo>
                          <a:pt x="4842" y="0"/>
                        </a:moveTo>
                        <a:cubicBezTo>
                          <a:pt x="-2279" y="3232"/>
                          <a:pt x="2373" y="5972"/>
                          <a:pt x="7453" y="6618"/>
                        </a:cubicBezTo>
                        <a:cubicBezTo>
                          <a:pt x="12532" y="7265"/>
                          <a:pt x="13529" y="4447"/>
                          <a:pt x="13529" y="4447"/>
                        </a:cubicBezTo>
                        <a:cubicBezTo>
                          <a:pt x="13529" y="4447"/>
                          <a:pt x="10918" y="2585"/>
                          <a:pt x="6551" y="2999"/>
                        </a:cubicBezTo>
                        <a:cubicBezTo>
                          <a:pt x="2136" y="3413"/>
                          <a:pt x="0" y="7536"/>
                          <a:pt x="0" y="7536"/>
                        </a:cubicBezTo>
                        <a:cubicBezTo>
                          <a:pt x="0" y="7536"/>
                          <a:pt x="5412" y="13262"/>
                          <a:pt x="9257" y="12422"/>
                        </a:cubicBezTo>
                        <a:cubicBezTo>
                          <a:pt x="13102" y="11569"/>
                          <a:pt x="15048" y="12409"/>
                          <a:pt x="14241" y="10600"/>
                        </a:cubicBezTo>
                        <a:cubicBezTo>
                          <a:pt x="13482" y="8790"/>
                          <a:pt x="5886" y="9346"/>
                          <a:pt x="5886" y="9346"/>
                        </a:cubicBezTo>
                        <a:cubicBezTo>
                          <a:pt x="5886" y="9346"/>
                          <a:pt x="332" y="11750"/>
                          <a:pt x="2326" y="13573"/>
                        </a:cubicBezTo>
                        <a:cubicBezTo>
                          <a:pt x="4367" y="15408"/>
                          <a:pt x="2990" y="15809"/>
                          <a:pt x="11156" y="18704"/>
                        </a:cubicBezTo>
                        <a:cubicBezTo>
                          <a:pt x="19321" y="21600"/>
                          <a:pt x="16473" y="16365"/>
                          <a:pt x="16473" y="16365"/>
                        </a:cubicBezTo>
                        <a:cubicBezTo>
                          <a:pt x="16473" y="16365"/>
                          <a:pt x="14859" y="14490"/>
                          <a:pt x="9019" y="15176"/>
                        </a:cubicBezTo>
                        <a:cubicBezTo>
                          <a:pt x="3180" y="15874"/>
                          <a:pt x="6408" y="20992"/>
                          <a:pt x="5459" y="21225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100" name="AutoShape 24"/>
                  <p:cNvSpPr>
                    <a:spLocks/>
                  </p:cNvSpPr>
                  <p:nvPr/>
                </p:nvSpPr>
                <p:spPr bwMode="auto">
                  <a:xfrm rot="2700000">
                    <a:off x="90" y="447"/>
                    <a:ext cx="261" cy="366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3" name="Group 25"/>
                <p:cNvGrpSpPr>
                  <a:grpSpLocks/>
                </p:cNvGrpSpPr>
                <p:nvPr/>
              </p:nvGrpSpPr>
              <p:grpSpPr bwMode="auto">
                <a:xfrm>
                  <a:off x="505" y="925"/>
                  <a:ext cx="443" cy="832"/>
                  <a:chOff x="0" y="0"/>
                  <a:chExt cx="442" cy="832"/>
                </a:xfrm>
              </p:grpSpPr>
              <p:sp>
                <p:nvSpPr>
                  <p:cNvPr id="97" name="Freeform 26"/>
                  <p:cNvSpPr>
                    <a:spLocks/>
                  </p:cNvSpPr>
                  <p:nvPr/>
                </p:nvSpPr>
                <p:spPr bwMode="auto">
                  <a:xfrm>
                    <a:off x="133" y="0"/>
                    <a:ext cx="146" cy="560"/>
                  </a:xfrm>
                  <a:custGeom>
                    <a:avLst/>
                    <a:gdLst>
                      <a:gd name="T0" fmla="*/ 42 w 16914"/>
                      <a:gd name="T1" fmla="*/ 0 h 21238"/>
                      <a:gd name="T2" fmla="*/ 63 w 16914"/>
                      <a:gd name="T3" fmla="*/ 174 h 21238"/>
                      <a:gd name="T4" fmla="*/ 118 w 16914"/>
                      <a:gd name="T5" fmla="*/ 117 h 21238"/>
                      <a:gd name="T6" fmla="*/ 57 w 16914"/>
                      <a:gd name="T7" fmla="*/ 78 h 21238"/>
                      <a:gd name="T8" fmla="*/ 0 w 16914"/>
                      <a:gd name="T9" fmla="*/ 198 h 21238"/>
                      <a:gd name="T10" fmla="*/ 80 w 16914"/>
                      <a:gd name="T11" fmla="*/ 327 h 21238"/>
                      <a:gd name="T12" fmla="*/ 124 w 16914"/>
                      <a:gd name="T13" fmla="*/ 279 h 21238"/>
                      <a:gd name="T14" fmla="*/ 51 w 16914"/>
                      <a:gd name="T15" fmla="*/ 246 h 21238"/>
                      <a:gd name="T16" fmla="*/ 20 w 16914"/>
                      <a:gd name="T17" fmla="*/ 358 h 21238"/>
                      <a:gd name="T18" fmla="*/ 96 w 16914"/>
                      <a:gd name="T19" fmla="*/ 493 h 21238"/>
                      <a:gd name="T20" fmla="*/ 142 w 16914"/>
                      <a:gd name="T21" fmla="*/ 430 h 21238"/>
                      <a:gd name="T22" fmla="*/ 78 w 16914"/>
                      <a:gd name="T23" fmla="*/ 398 h 21238"/>
                      <a:gd name="T24" fmla="*/ 47 w 16914"/>
                      <a:gd name="T25" fmla="*/ 560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8" name="AutoShape 27"/>
                  <p:cNvSpPr>
                    <a:spLocks/>
                  </p:cNvSpPr>
                  <p:nvPr/>
                </p:nvSpPr>
                <p:spPr bwMode="auto">
                  <a:xfrm rot="2700000">
                    <a:off x="91" y="427"/>
                    <a:ext cx="260" cy="366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4" name="Rectangle 28"/>
                <p:cNvSpPr>
                  <a:spLocks/>
                </p:cNvSpPr>
                <p:nvPr/>
              </p:nvSpPr>
              <p:spPr bwMode="auto">
                <a:xfrm>
                  <a:off x="211" y="663"/>
                  <a:ext cx="210" cy="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200" b="1" dirty="0">
                      <a:solidFill>
                        <a:schemeClr val="tx1"/>
                      </a:solidFill>
                      <a:latin typeface="Comic Sans MS"/>
                      <a:ea typeface="ＭＳ Ｐゴシック" charset="0"/>
                      <a:cs typeface="Comic Sans MS"/>
                      <a:sym typeface="Times New Roman" charset="0"/>
                    </a:rPr>
                    <a:t>q</a:t>
                  </a:r>
                </a:p>
              </p:txBody>
            </p:sp>
            <p:grpSp>
              <p:nvGrpSpPr>
                <p:cNvPr id="85" name="Group 29"/>
                <p:cNvGrpSpPr>
                  <a:grpSpLocks/>
                </p:cNvGrpSpPr>
                <p:nvPr/>
              </p:nvGrpSpPr>
              <p:grpSpPr bwMode="auto">
                <a:xfrm>
                  <a:off x="1004" y="1046"/>
                  <a:ext cx="441" cy="832"/>
                  <a:chOff x="0" y="0"/>
                  <a:chExt cx="441" cy="832"/>
                </a:xfrm>
              </p:grpSpPr>
              <p:sp>
                <p:nvSpPr>
                  <p:cNvPr id="95" name="Freeform 30"/>
                  <p:cNvSpPr>
                    <a:spLocks/>
                  </p:cNvSpPr>
                  <p:nvPr/>
                </p:nvSpPr>
                <p:spPr bwMode="auto">
                  <a:xfrm>
                    <a:off x="131" y="0"/>
                    <a:ext cx="145" cy="560"/>
                  </a:xfrm>
                  <a:custGeom>
                    <a:avLst/>
                    <a:gdLst>
                      <a:gd name="T0" fmla="*/ 42 w 16891"/>
                      <a:gd name="T1" fmla="*/ 0 h 21238"/>
                      <a:gd name="T2" fmla="*/ 62 w 16891"/>
                      <a:gd name="T3" fmla="*/ 174 h 21238"/>
                      <a:gd name="T4" fmla="*/ 117 w 16891"/>
                      <a:gd name="T5" fmla="*/ 117 h 21238"/>
                      <a:gd name="T6" fmla="*/ 56 w 16891"/>
                      <a:gd name="T7" fmla="*/ 78 h 21238"/>
                      <a:gd name="T8" fmla="*/ 0 w 16891"/>
                      <a:gd name="T9" fmla="*/ 198 h 21238"/>
                      <a:gd name="T10" fmla="*/ 80 w 16891"/>
                      <a:gd name="T11" fmla="*/ 327 h 21238"/>
                      <a:gd name="T12" fmla="*/ 123 w 16891"/>
                      <a:gd name="T13" fmla="*/ 279 h 21238"/>
                      <a:gd name="T14" fmla="*/ 51 w 16891"/>
                      <a:gd name="T15" fmla="*/ 246 h 21238"/>
                      <a:gd name="T16" fmla="*/ 20 w 16891"/>
                      <a:gd name="T17" fmla="*/ 358 h 21238"/>
                      <a:gd name="T18" fmla="*/ 95 w 16891"/>
                      <a:gd name="T19" fmla="*/ 493 h 21238"/>
                      <a:gd name="T20" fmla="*/ 141 w 16891"/>
                      <a:gd name="T21" fmla="*/ 430 h 21238"/>
                      <a:gd name="T22" fmla="*/ 77 w 16891"/>
                      <a:gd name="T23" fmla="*/ 398 h 21238"/>
                      <a:gd name="T24" fmla="*/ 47 w 16891"/>
                      <a:gd name="T25" fmla="*/ 560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891" h="21238">
                        <a:moveTo>
                          <a:pt x="4842" y="0"/>
                        </a:moveTo>
                        <a:cubicBezTo>
                          <a:pt x="-2279" y="3208"/>
                          <a:pt x="2373" y="5976"/>
                          <a:pt x="7216" y="6609"/>
                        </a:cubicBezTo>
                        <a:cubicBezTo>
                          <a:pt x="12010" y="7256"/>
                          <a:pt x="13624" y="4423"/>
                          <a:pt x="13624" y="4423"/>
                        </a:cubicBezTo>
                        <a:cubicBezTo>
                          <a:pt x="13624" y="4423"/>
                          <a:pt x="11108" y="2548"/>
                          <a:pt x="6551" y="2962"/>
                        </a:cubicBezTo>
                        <a:cubicBezTo>
                          <a:pt x="1994" y="3389"/>
                          <a:pt x="0" y="7528"/>
                          <a:pt x="0" y="7528"/>
                        </a:cubicBezTo>
                        <a:cubicBezTo>
                          <a:pt x="0" y="7528"/>
                          <a:pt x="5412" y="13232"/>
                          <a:pt x="9304" y="12391"/>
                        </a:cubicBezTo>
                        <a:cubicBezTo>
                          <a:pt x="13150" y="11550"/>
                          <a:pt x="14954" y="12339"/>
                          <a:pt x="14289" y="10580"/>
                        </a:cubicBezTo>
                        <a:cubicBezTo>
                          <a:pt x="13672" y="8834"/>
                          <a:pt x="5886" y="9338"/>
                          <a:pt x="5886" y="9338"/>
                        </a:cubicBezTo>
                        <a:cubicBezTo>
                          <a:pt x="5886" y="9338"/>
                          <a:pt x="142" y="11731"/>
                          <a:pt x="2326" y="13581"/>
                        </a:cubicBezTo>
                        <a:cubicBezTo>
                          <a:pt x="4557" y="15443"/>
                          <a:pt x="2896" y="15793"/>
                          <a:pt x="11108" y="18703"/>
                        </a:cubicBezTo>
                        <a:cubicBezTo>
                          <a:pt x="19321" y="21600"/>
                          <a:pt x="16378" y="16323"/>
                          <a:pt x="16378" y="16323"/>
                        </a:cubicBezTo>
                        <a:cubicBezTo>
                          <a:pt x="16378" y="16323"/>
                          <a:pt x="14859" y="14525"/>
                          <a:pt x="8972" y="15107"/>
                        </a:cubicBezTo>
                        <a:cubicBezTo>
                          <a:pt x="3085" y="15715"/>
                          <a:pt x="6503" y="20966"/>
                          <a:pt x="5459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6" name="AutoShape 31"/>
                  <p:cNvSpPr>
                    <a:spLocks/>
                  </p:cNvSpPr>
                  <p:nvPr/>
                </p:nvSpPr>
                <p:spPr bwMode="auto">
                  <a:xfrm rot="2700000">
                    <a:off x="90" y="430"/>
                    <a:ext cx="260" cy="364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" name="Group 32"/>
                <p:cNvGrpSpPr>
                  <a:grpSpLocks/>
                </p:cNvGrpSpPr>
                <p:nvPr/>
              </p:nvGrpSpPr>
              <p:grpSpPr bwMode="auto">
                <a:xfrm>
                  <a:off x="429" y="324"/>
                  <a:ext cx="253" cy="475"/>
                  <a:chOff x="0" y="0"/>
                  <a:chExt cx="253" cy="475"/>
                </a:xfrm>
              </p:grpSpPr>
              <p:sp>
                <p:nvSpPr>
                  <p:cNvPr id="93" name="Freeform 33"/>
                  <p:cNvSpPr>
                    <a:spLocks/>
                  </p:cNvSpPr>
                  <p:nvPr/>
                </p:nvSpPr>
                <p:spPr bwMode="auto">
                  <a:xfrm rot="-10680000">
                    <a:off x="86" y="155"/>
                    <a:ext cx="83" cy="319"/>
                  </a:xfrm>
                  <a:custGeom>
                    <a:avLst/>
                    <a:gdLst>
                      <a:gd name="T0" fmla="*/ 24 w 16914"/>
                      <a:gd name="T1" fmla="*/ 0 h 21238"/>
                      <a:gd name="T2" fmla="*/ 36 w 16914"/>
                      <a:gd name="T3" fmla="*/ 99 h 21238"/>
                      <a:gd name="T4" fmla="*/ 67 w 16914"/>
                      <a:gd name="T5" fmla="*/ 66 h 21238"/>
                      <a:gd name="T6" fmla="*/ 32 w 16914"/>
                      <a:gd name="T7" fmla="*/ 44 h 21238"/>
                      <a:gd name="T8" fmla="*/ 0 w 16914"/>
                      <a:gd name="T9" fmla="*/ 113 h 21238"/>
                      <a:gd name="T10" fmla="*/ 46 w 16914"/>
                      <a:gd name="T11" fmla="*/ 186 h 21238"/>
                      <a:gd name="T12" fmla="*/ 71 w 16914"/>
                      <a:gd name="T13" fmla="*/ 159 h 21238"/>
                      <a:gd name="T14" fmla="*/ 29 w 16914"/>
                      <a:gd name="T15" fmla="*/ 140 h 21238"/>
                      <a:gd name="T16" fmla="*/ 11 w 16914"/>
                      <a:gd name="T17" fmla="*/ 204 h 21238"/>
                      <a:gd name="T18" fmla="*/ 55 w 16914"/>
                      <a:gd name="T19" fmla="*/ 281 h 21238"/>
                      <a:gd name="T20" fmla="*/ 81 w 16914"/>
                      <a:gd name="T21" fmla="*/ 245 h 21238"/>
                      <a:gd name="T22" fmla="*/ 44 w 16914"/>
                      <a:gd name="T23" fmla="*/ 227 h 21238"/>
                      <a:gd name="T24" fmla="*/ 27 w 16914"/>
                      <a:gd name="T25" fmla="*/ 319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4" name="AutoShape 34"/>
                  <p:cNvSpPr>
                    <a:spLocks/>
                  </p:cNvSpPr>
                  <p:nvPr/>
                </p:nvSpPr>
                <p:spPr bwMode="auto">
                  <a:xfrm rot="-7980000">
                    <a:off x="52" y="21"/>
                    <a:ext cx="148" cy="208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7" name="Freeform 35"/>
                <p:cNvSpPr>
                  <a:spLocks/>
                </p:cNvSpPr>
                <p:nvPr/>
              </p:nvSpPr>
              <p:spPr bwMode="auto">
                <a:xfrm rot="-2400000">
                  <a:off x="610" y="300"/>
                  <a:ext cx="367" cy="257"/>
                </a:xfrm>
                <a:custGeom>
                  <a:avLst/>
                  <a:gdLst>
                    <a:gd name="T0" fmla="*/ 0 w 19443"/>
                    <a:gd name="T1" fmla="*/ 257 h 21600"/>
                    <a:gd name="T2" fmla="*/ 120 w 19443"/>
                    <a:gd name="T3" fmla="*/ 184 h 21600"/>
                    <a:gd name="T4" fmla="*/ 99 w 19443"/>
                    <a:gd name="T5" fmla="*/ 232 h 21600"/>
                    <a:gd name="T6" fmla="*/ 54 w 19443"/>
                    <a:gd name="T7" fmla="*/ 230 h 21600"/>
                    <a:gd name="T8" fmla="*/ 117 w 19443"/>
                    <a:gd name="T9" fmla="*/ 147 h 21600"/>
                    <a:gd name="T10" fmla="*/ 225 w 19443"/>
                    <a:gd name="T11" fmla="*/ 121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4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8" name="Freeform 36"/>
                <p:cNvSpPr>
                  <a:spLocks/>
                </p:cNvSpPr>
                <p:nvPr/>
              </p:nvSpPr>
              <p:spPr bwMode="auto">
                <a:xfrm rot="479999">
                  <a:off x="944" y="216"/>
                  <a:ext cx="367" cy="256"/>
                </a:xfrm>
                <a:custGeom>
                  <a:avLst/>
                  <a:gdLst>
                    <a:gd name="T0" fmla="*/ 0 w 19443"/>
                    <a:gd name="T1" fmla="*/ 256 h 21600"/>
                    <a:gd name="T2" fmla="*/ 120 w 19443"/>
                    <a:gd name="T3" fmla="*/ 184 h 21600"/>
                    <a:gd name="T4" fmla="*/ 99 w 19443"/>
                    <a:gd name="T5" fmla="*/ 231 h 21600"/>
                    <a:gd name="T6" fmla="*/ 54 w 19443"/>
                    <a:gd name="T7" fmla="*/ 229 h 21600"/>
                    <a:gd name="T8" fmla="*/ 117 w 19443"/>
                    <a:gd name="T9" fmla="*/ 147 h 21600"/>
                    <a:gd name="T10" fmla="*/ 225 w 19443"/>
                    <a:gd name="T11" fmla="*/ 120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3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89" name="Freeform 37"/>
                <p:cNvSpPr>
                  <a:spLocks/>
                </p:cNvSpPr>
                <p:nvPr/>
              </p:nvSpPr>
              <p:spPr bwMode="auto">
                <a:xfrm rot="-1739999">
                  <a:off x="830" y="129"/>
                  <a:ext cx="367" cy="257"/>
                </a:xfrm>
                <a:custGeom>
                  <a:avLst/>
                  <a:gdLst>
                    <a:gd name="T0" fmla="*/ 0 w 19443"/>
                    <a:gd name="T1" fmla="*/ 257 h 21600"/>
                    <a:gd name="T2" fmla="*/ 120 w 19443"/>
                    <a:gd name="T3" fmla="*/ 184 h 21600"/>
                    <a:gd name="T4" fmla="*/ 99 w 19443"/>
                    <a:gd name="T5" fmla="*/ 232 h 21600"/>
                    <a:gd name="T6" fmla="*/ 54 w 19443"/>
                    <a:gd name="T7" fmla="*/ 230 h 21600"/>
                    <a:gd name="T8" fmla="*/ 117 w 19443"/>
                    <a:gd name="T9" fmla="*/ 147 h 21600"/>
                    <a:gd name="T10" fmla="*/ 225 w 19443"/>
                    <a:gd name="T11" fmla="*/ 121 h 21600"/>
                    <a:gd name="T12" fmla="*/ 207 w 19443"/>
                    <a:gd name="T13" fmla="*/ 161 h 21600"/>
                    <a:gd name="T14" fmla="*/ 163 w 19443"/>
                    <a:gd name="T15" fmla="*/ 146 h 21600"/>
                    <a:gd name="T16" fmla="*/ 227 w 19443"/>
                    <a:gd name="T17" fmla="*/ 81 h 21600"/>
                    <a:gd name="T18" fmla="*/ 337 w 19443"/>
                    <a:gd name="T19" fmla="*/ 54 h 21600"/>
                    <a:gd name="T20" fmla="*/ 312 w 19443"/>
                    <a:gd name="T21" fmla="*/ 97 h 21600"/>
                    <a:gd name="T22" fmla="*/ 272 w 19443"/>
                    <a:gd name="T23" fmla="*/ 86 h 21600"/>
                    <a:gd name="T24" fmla="*/ 367 w 19443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9443" h="21600">
                      <a:moveTo>
                        <a:pt x="0" y="21600"/>
                      </a:moveTo>
                      <a:cubicBezTo>
                        <a:pt x="1868" y="16383"/>
                        <a:pt x="5097" y="14699"/>
                        <a:pt x="6343" y="15504"/>
                      </a:cubicBezTo>
                      <a:cubicBezTo>
                        <a:pt x="7588" y="16328"/>
                        <a:pt x="5259" y="19513"/>
                        <a:pt x="5259" y="19513"/>
                      </a:cubicBezTo>
                      <a:cubicBezTo>
                        <a:pt x="5259" y="19513"/>
                        <a:pt x="3171" y="20904"/>
                        <a:pt x="2883" y="19312"/>
                      </a:cubicBezTo>
                      <a:cubicBezTo>
                        <a:pt x="2606" y="17719"/>
                        <a:pt x="6193" y="12393"/>
                        <a:pt x="6193" y="12393"/>
                      </a:cubicBezTo>
                      <a:cubicBezTo>
                        <a:pt x="6193" y="12393"/>
                        <a:pt x="12120" y="8164"/>
                        <a:pt x="11924" y="10159"/>
                      </a:cubicBezTo>
                      <a:cubicBezTo>
                        <a:pt x="11717" y="12173"/>
                        <a:pt x="12686" y="11862"/>
                        <a:pt x="10967" y="13546"/>
                      </a:cubicBezTo>
                      <a:cubicBezTo>
                        <a:pt x="9249" y="15230"/>
                        <a:pt x="8649" y="12301"/>
                        <a:pt x="8649" y="12301"/>
                      </a:cubicBezTo>
                      <a:cubicBezTo>
                        <a:pt x="8649" y="12301"/>
                        <a:pt x="10045" y="8182"/>
                        <a:pt x="12040" y="6846"/>
                      </a:cubicBezTo>
                      <a:cubicBezTo>
                        <a:pt x="14023" y="5528"/>
                        <a:pt x="14150" y="5107"/>
                        <a:pt x="17875" y="4503"/>
                      </a:cubicBezTo>
                      <a:cubicBezTo>
                        <a:pt x="21600" y="3899"/>
                        <a:pt x="16514" y="8164"/>
                        <a:pt x="16514" y="8164"/>
                      </a:cubicBezTo>
                      <a:cubicBezTo>
                        <a:pt x="16514" y="8164"/>
                        <a:pt x="14634" y="9592"/>
                        <a:pt x="14392" y="7231"/>
                      </a:cubicBezTo>
                      <a:cubicBezTo>
                        <a:pt x="14150" y="4869"/>
                        <a:pt x="19328" y="732"/>
                        <a:pt x="19443" y="0"/>
                      </a:cubicBezTo>
                    </a:path>
                  </a:pathLst>
                </a:custGeom>
                <a:noFill/>
                <a:ln w="3600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grpSp>
              <p:nvGrpSpPr>
                <p:cNvPr id="90" name="Group 38"/>
                <p:cNvGrpSpPr>
                  <a:grpSpLocks/>
                </p:cNvGrpSpPr>
                <p:nvPr/>
              </p:nvGrpSpPr>
              <p:grpSpPr bwMode="auto">
                <a:xfrm>
                  <a:off x="622" y="0"/>
                  <a:ext cx="253" cy="476"/>
                  <a:chOff x="0" y="0"/>
                  <a:chExt cx="253" cy="476"/>
                </a:xfrm>
              </p:grpSpPr>
              <p:sp>
                <p:nvSpPr>
                  <p:cNvPr id="91" name="Freeform 39"/>
                  <p:cNvSpPr>
                    <a:spLocks/>
                  </p:cNvSpPr>
                  <p:nvPr/>
                </p:nvSpPr>
                <p:spPr bwMode="auto">
                  <a:xfrm rot="-10680000">
                    <a:off x="86" y="156"/>
                    <a:ext cx="83" cy="319"/>
                  </a:xfrm>
                  <a:custGeom>
                    <a:avLst/>
                    <a:gdLst>
                      <a:gd name="T0" fmla="*/ 24 w 16914"/>
                      <a:gd name="T1" fmla="*/ 0 h 21238"/>
                      <a:gd name="T2" fmla="*/ 36 w 16914"/>
                      <a:gd name="T3" fmla="*/ 99 h 21238"/>
                      <a:gd name="T4" fmla="*/ 67 w 16914"/>
                      <a:gd name="T5" fmla="*/ 66 h 21238"/>
                      <a:gd name="T6" fmla="*/ 32 w 16914"/>
                      <a:gd name="T7" fmla="*/ 44 h 21238"/>
                      <a:gd name="T8" fmla="*/ 0 w 16914"/>
                      <a:gd name="T9" fmla="*/ 113 h 21238"/>
                      <a:gd name="T10" fmla="*/ 46 w 16914"/>
                      <a:gd name="T11" fmla="*/ 186 h 21238"/>
                      <a:gd name="T12" fmla="*/ 71 w 16914"/>
                      <a:gd name="T13" fmla="*/ 159 h 21238"/>
                      <a:gd name="T14" fmla="*/ 29 w 16914"/>
                      <a:gd name="T15" fmla="*/ 140 h 21238"/>
                      <a:gd name="T16" fmla="*/ 11 w 16914"/>
                      <a:gd name="T17" fmla="*/ 204 h 21238"/>
                      <a:gd name="T18" fmla="*/ 55 w 16914"/>
                      <a:gd name="T19" fmla="*/ 281 h 21238"/>
                      <a:gd name="T20" fmla="*/ 81 w 16914"/>
                      <a:gd name="T21" fmla="*/ 245 h 21238"/>
                      <a:gd name="T22" fmla="*/ 44 w 16914"/>
                      <a:gd name="T23" fmla="*/ 227 h 21238"/>
                      <a:gd name="T24" fmla="*/ 27 w 16914"/>
                      <a:gd name="T25" fmla="*/ 319 h 212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6914" h="21238">
                        <a:moveTo>
                          <a:pt x="4853" y="0"/>
                        </a:moveTo>
                        <a:cubicBezTo>
                          <a:pt x="-2284" y="3208"/>
                          <a:pt x="2379" y="5976"/>
                          <a:pt x="7327" y="6596"/>
                        </a:cubicBezTo>
                        <a:cubicBezTo>
                          <a:pt x="12322" y="7217"/>
                          <a:pt x="13654" y="4423"/>
                          <a:pt x="13654" y="4423"/>
                        </a:cubicBezTo>
                        <a:cubicBezTo>
                          <a:pt x="13654" y="4423"/>
                          <a:pt x="11133" y="2548"/>
                          <a:pt x="6565" y="2962"/>
                        </a:cubicBezTo>
                        <a:cubicBezTo>
                          <a:pt x="1950" y="3376"/>
                          <a:pt x="0" y="7528"/>
                          <a:pt x="0" y="7528"/>
                        </a:cubicBezTo>
                        <a:cubicBezTo>
                          <a:pt x="0" y="7528"/>
                          <a:pt x="5471" y="13206"/>
                          <a:pt x="9325" y="12391"/>
                        </a:cubicBezTo>
                        <a:cubicBezTo>
                          <a:pt x="13226" y="11563"/>
                          <a:pt x="14986" y="12339"/>
                          <a:pt x="14368" y="10580"/>
                        </a:cubicBezTo>
                        <a:cubicBezTo>
                          <a:pt x="13749" y="8821"/>
                          <a:pt x="5899" y="9338"/>
                          <a:pt x="5899" y="9338"/>
                        </a:cubicBezTo>
                        <a:cubicBezTo>
                          <a:pt x="5899" y="9338"/>
                          <a:pt x="190" y="11731"/>
                          <a:pt x="2331" y="13581"/>
                        </a:cubicBezTo>
                        <a:cubicBezTo>
                          <a:pt x="4520" y="15456"/>
                          <a:pt x="2902" y="15793"/>
                          <a:pt x="11133" y="18703"/>
                        </a:cubicBezTo>
                        <a:cubicBezTo>
                          <a:pt x="19316" y="21600"/>
                          <a:pt x="16414" y="16323"/>
                          <a:pt x="16414" y="16323"/>
                        </a:cubicBezTo>
                        <a:cubicBezTo>
                          <a:pt x="16414" y="16323"/>
                          <a:pt x="14891" y="14525"/>
                          <a:pt x="8992" y="15107"/>
                        </a:cubicBezTo>
                        <a:cubicBezTo>
                          <a:pt x="3140" y="15702"/>
                          <a:pt x="6518" y="20966"/>
                          <a:pt x="5471" y="21238"/>
                        </a:cubicBezTo>
                      </a:path>
                    </a:pathLst>
                  </a:custGeom>
                  <a:noFill/>
                  <a:ln w="18360" cap="flat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  <p:sp>
                <p:nvSpPr>
                  <p:cNvPr id="92" name="AutoShape 40"/>
                  <p:cNvSpPr>
                    <a:spLocks/>
                  </p:cNvSpPr>
                  <p:nvPr/>
                </p:nvSpPr>
                <p:spPr bwMode="auto">
                  <a:xfrm rot="-7980000">
                    <a:off x="52" y="21"/>
                    <a:ext cx="148" cy="208"/>
                  </a:xfrm>
                  <a:prstGeom prst="star4">
                    <a:avLst>
                      <a:gd name="adj" fmla="val 13653"/>
                    </a:avLst>
                  </a:prstGeom>
                  <a:solidFill>
                    <a:srgbClr val="FF0000"/>
                  </a:solidFill>
                  <a:ln w="936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7" name="Group 41"/>
              <p:cNvGrpSpPr>
                <a:grpSpLocks/>
              </p:cNvGrpSpPr>
              <p:nvPr/>
            </p:nvGrpSpPr>
            <p:grpSpPr bwMode="auto">
              <a:xfrm>
                <a:off x="2260" y="125"/>
                <a:ext cx="1311" cy="837"/>
                <a:chOff x="17" y="125"/>
                <a:chExt cx="1310" cy="837"/>
              </a:xfrm>
            </p:grpSpPr>
            <p:sp>
              <p:nvSpPr>
                <p:cNvPr id="75" name="Line 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242" y="125"/>
                  <a:ext cx="1085" cy="789"/>
                </a:xfrm>
                <a:prstGeom prst="line">
                  <a:avLst/>
                </a:prstGeom>
                <a:noFill/>
                <a:ln w="54000">
                  <a:solidFill>
                    <a:srgbClr val="66CCFF"/>
                  </a:solidFill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6" name="Oval 43"/>
                <p:cNvSpPr>
                  <a:spLocks/>
                </p:cNvSpPr>
                <p:nvPr/>
              </p:nvSpPr>
              <p:spPr bwMode="auto">
                <a:xfrm rot="-1860000">
                  <a:off x="17" y="535"/>
                  <a:ext cx="964" cy="336"/>
                </a:xfrm>
                <a:prstGeom prst="ellipse">
                  <a:avLst/>
                </a:prstGeom>
                <a:solidFill>
                  <a:srgbClr val="C0C0C0"/>
                </a:solidFill>
                <a:ln w="936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7" name="AutoShape 44"/>
                <p:cNvSpPr>
                  <a:spLocks/>
                </p:cNvSpPr>
                <p:nvPr/>
              </p:nvSpPr>
              <p:spPr bwMode="auto">
                <a:xfrm rot="-2700000">
                  <a:off x="203" y="637"/>
                  <a:ext cx="325" cy="325"/>
                </a:xfrm>
                <a:prstGeom prst="star4">
                  <a:avLst>
                    <a:gd name="adj" fmla="val 12500"/>
                  </a:avLst>
                </a:prstGeom>
                <a:solidFill>
                  <a:srgbClr val="FF0000"/>
                </a:solidFill>
                <a:ln w="936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8" name="Rectangle 45"/>
                <p:cNvSpPr>
                  <a:spLocks/>
                </p:cNvSpPr>
                <p:nvPr/>
              </p:nvSpPr>
              <p:spPr bwMode="auto">
                <a:xfrm>
                  <a:off x="998" y="312"/>
                  <a:ext cx="312" cy="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600" b="1" dirty="0">
                      <a:solidFill>
                        <a:srgbClr val="66CCFF"/>
                      </a:solidFill>
                      <a:latin typeface="Comic Sans MS"/>
                      <a:ea typeface="ＭＳ Ｐゴシック" charset="0"/>
                      <a:cs typeface="Comic Sans MS"/>
                      <a:sym typeface="Times New Roman" charset="0"/>
                    </a:rPr>
                    <a:t>h</a:t>
                  </a:r>
                </a:p>
              </p:txBody>
            </p:sp>
          </p:grpSp>
          <p:grpSp>
            <p:nvGrpSpPr>
              <p:cNvPr id="68" name="Group 46"/>
              <p:cNvGrpSpPr>
                <a:grpSpLocks/>
              </p:cNvGrpSpPr>
              <p:nvPr/>
            </p:nvGrpSpPr>
            <p:grpSpPr bwMode="auto">
              <a:xfrm>
                <a:off x="-57" y="471"/>
                <a:ext cx="1530" cy="1436"/>
                <a:chOff x="-57" y="315"/>
                <a:chExt cx="1530" cy="1436"/>
              </a:xfrm>
            </p:grpSpPr>
            <p:sp>
              <p:nvSpPr>
                <p:cNvPr id="69" name="Rectangle 47"/>
                <p:cNvSpPr>
                  <a:spLocks/>
                </p:cNvSpPr>
                <p:nvPr/>
              </p:nvSpPr>
              <p:spPr bwMode="auto">
                <a:xfrm>
                  <a:off x="635" y="315"/>
                  <a:ext cx="838" cy="499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119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600" dirty="0" smtClean="0">
                      <a:solidFill>
                        <a:srgbClr val="66CCFF"/>
                      </a:solidFill>
                      <a:latin typeface="Symbol" charset="2"/>
                      <a:ea typeface="ＭＳ Ｐゴシック" charset="0"/>
                      <a:cs typeface="Symbol" charset="2"/>
                      <a:sym typeface="Lucida Grande" charset="0"/>
                    </a:rPr>
                    <a:t>g</a:t>
                  </a:r>
                  <a:r>
                    <a:rPr lang="en-US" sz="1600" dirty="0" smtClean="0">
                      <a:solidFill>
                        <a:srgbClr val="66CCFF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*</a:t>
                  </a:r>
                  <a:endParaRPr lang="en-US" sz="1600" dirty="0">
                    <a:solidFill>
                      <a:srgbClr val="66CCFF"/>
                    </a:solidFill>
                    <a:latin typeface="Times New Roman" charset="0"/>
                    <a:ea typeface="ＭＳ Ｐゴシック" charset="0"/>
                    <a:sym typeface="Times New Roman" charset="0"/>
                  </a:endParaRPr>
                </a:p>
              </p:txBody>
            </p:sp>
            <p:sp>
              <p:nvSpPr>
                <p:cNvPr id="70" name="Freeform 48"/>
                <p:cNvSpPr>
                  <a:spLocks/>
                </p:cNvSpPr>
                <p:nvPr/>
              </p:nvSpPr>
              <p:spPr bwMode="auto">
                <a:xfrm>
                  <a:off x="552" y="834"/>
                  <a:ext cx="714" cy="319"/>
                </a:xfrm>
                <a:custGeom>
                  <a:avLst/>
                  <a:gdLst>
                    <a:gd name="T0" fmla="*/ 0 w 21600"/>
                    <a:gd name="T1" fmla="*/ 281 h 10609"/>
                    <a:gd name="T2" fmla="*/ 181 w 21600"/>
                    <a:gd name="T3" fmla="*/ 261 h 10609"/>
                    <a:gd name="T4" fmla="*/ 358 w 21600"/>
                    <a:gd name="T5" fmla="*/ 240 h 10609"/>
                    <a:gd name="T6" fmla="*/ 539 w 21600"/>
                    <a:gd name="T7" fmla="*/ 218 h 10609"/>
                    <a:gd name="T8" fmla="*/ 714 w 21600"/>
                    <a:gd name="T9" fmla="*/ 194 h 106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1600" h="10609">
                      <a:moveTo>
                        <a:pt x="0" y="6366"/>
                      </a:moveTo>
                      <a:cubicBezTo>
                        <a:pt x="2928" y="-2979"/>
                        <a:pt x="3891" y="-1014"/>
                        <a:pt x="5468" y="5690"/>
                      </a:cubicBezTo>
                      <a:cubicBezTo>
                        <a:pt x="7046" y="12883"/>
                        <a:pt x="8245" y="11781"/>
                        <a:pt x="10833" y="5014"/>
                      </a:cubicBezTo>
                      <a:cubicBezTo>
                        <a:pt x="13657" y="-2470"/>
                        <a:pt x="15593" y="-474"/>
                        <a:pt x="16311" y="4276"/>
                      </a:cubicBezTo>
                      <a:cubicBezTo>
                        <a:pt x="18455" y="18621"/>
                        <a:pt x="21600" y="3486"/>
                        <a:pt x="21600" y="3486"/>
                      </a:cubicBezTo>
                    </a:path>
                  </a:pathLst>
                </a:custGeom>
                <a:noFill/>
                <a:ln w="36720" cap="flat">
                  <a:solidFill>
                    <a:srgbClr val="66CCFF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" name="Freeform 49"/>
                <p:cNvSpPr>
                  <a:spLocks/>
                </p:cNvSpPr>
                <p:nvPr/>
              </p:nvSpPr>
              <p:spPr bwMode="auto">
                <a:xfrm>
                  <a:off x="1148" y="821"/>
                  <a:ext cx="283" cy="324"/>
                </a:xfrm>
                <a:custGeom>
                  <a:avLst/>
                  <a:gdLst>
                    <a:gd name="T0" fmla="*/ 142 w 21600"/>
                    <a:gd name="T1" fmla="*/ 87 h 21600"/>
                    <a:gd name="T2" fmla="*/ 110 w 21600"/>
                    <a:gd name="T3" fmla="*/ 35 h 21600"/>
                    <a:gd name="T4" fmla="*/ 96 w 21600"/>
                    <a:gd name="T5" fmla="*/ 96 h 21600"/>
                    <a:gd name="T6" fmla="*/ 5 w 21600"/>
                    <a:gd name="T7" fmla="*/ 35 h 21600"/>
                    <a:gd name="T8" fmla="*/ 62 w 21600"/>
                    <a:gd name="T9" fmla="*/ 115 h 21600"/>
                    <a:gd name="T10" fmla="*/ 0 w 21600"/>
                    <a:gd name="T11" fmla="*/ 130 h 21600"/>
                    <a:gd name="T12" fmla="*/ 50 w 21600"/>
                    <a:gd name="T13" fmla="*/ 177 h 21600"/>
                    <a:gd name="T14" fmla="*/ 3 w 21600"/>
                    <a:gd name="T15" fmla="*/ 220 h 21600"/>
                    <a:gd name="T16" fmla="*/ 75 w 21600"/>
                    <a:gd name="T17" fmla="*/ 211 h 21600"/>
                    <a:gd name="T18" fmla="*/ 64 w 21600"/>
                    <a:gd name="T19" fmla="*/ 267 h 21600"/>
                    <a:gd name="T20" fmla="*/ 102 w 21600"/>
                    <a:gd name="T21" fmla="*/ 236 h 21600"/>
                    <a:gd name="T22" fmla="*/ 112 w 21600"/>
                    <a:gd name="T23" fmla="*/ 324 h 21600"/>
                    <a:gd name="T24" fmla="*/ 139 w 21600"/>
                    <a:gd name="T25" fmla="*/ 225 h 21600"/>
                    <a:gd name="T26" fmla="*/ 175 w 21600"/>
                    <a:gd name="T27" fmla="*/ 298 h 21600"/>
                    <a:gd name="T28" fmla="*/ 185 w 21600"/>
                    <a:gd name="T29" fmla="*/ 218 h 21600"/>
                    <a:gd name="T30" fmla="*/ 239 w 21600"/>
                    <a:gd name="T31" fmla="*/ 273 h 21600"/>
                    <a:gd name="T32" fmla="*/ 221 w 21600"/>
                    <a:gd name="T33" fmla="*/ 195 h 21600"/>
                    <a:gd name="T34" fmla="*/ 283 w 21600"/>
                    <a:gd name="T35" fmla="*/ 201 h 21600"/>
                    <a:gd name="T36" fmla="*/ 232 w 21600"/>
                    <a:gd name="T37" fmla="*/ 158 h 21600"/>
                    <a:gd name="T38" fmla="*/ 278 w 21600"/>
                    <a:gd name="T39" fmla="*/ 122 h 21600"/>
                    <a:gd name="T40" fmla="*/ 220 w 21600"/>
                    <a:gd name="T41" fmla="*/ 110 h 21600"/>
                    <a:gd name="T42" fmla="*/ 242 w 21600"/>
                    <a:gd name="T43" fmla="*/ 67 h 21600"/>
                    <a:gd name="T44" fmla="*/ 186 w 21600"/>
                    <a:gd name="T45" fmla="*/ 80 h 21600"/>
                    <a:gd name="T46" fmla="*/ 191 w 21600"/>
                    <a:gd name="T47" fmla="*/ 0 h 21600"/>
                    <a:gd name="T48" fmla="*/ 142 w 21600"/>
                    <a:gd name="T49" fmla="*/ 87 h 2160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1600" h="21600">
                      <a:moveTo>
                        <a:pt x="10848" y="5800"/>
                      </a:moveTo>
                      <a:lnTo>
                        <a:pt x="8374" y="2308"/>
                      </a:lnTo>
                      <a:lnTo>
                        <a:pt x="7327" y="6382"/>
                      </a:lnTo>
                      <a:lnTo>
                        <a:pt x="404" y="2308"/>
                      </a:lnTo>
                      <a:lnTo>
                        <a:pt x="4734" y="7650"/>
                      </a:lnTo>
                      <a:lnTo>
                        <a:pt x="0" y="8669"/>
                      </a:lnTo>
                      <a:lnTo>
                        <a:pt x="3806" y="11829"/>
                      </a:lnTo>
                      <a:lnTo>
                        <a:pt x="214" y="14677"/>
                      </a:lnTo>
                      <a:lnTo>
                        <a:pt x="5757" y="14054"/>
                      </a:lnTo>
                      <a:lnTo>
                        <a:pt x="4853" y="17796"/>
                      </a:lnTo>
                      <a:lnTo>
                        <a:pt x="7755" y="15717"/>
                      </a:lnTo>
                      <a:lnTo>
                        <a:pt x="8564" y="21600"/>
                      </a:lnTo>
                      <a:lnTo>
                        <a:pt x="10633" y="15010"/>
                      </a:lnTo>
                      <a:lnTo>
                        <a:pt x="13322" y="19874"/>
                      </a:lnTo>
                      <a:lnTo>
                        <a:pt x="14107" y="14552"/>
                      </a:lnTo>
                      <a:lnTo>
                        <a:pt x="18222" y="18211"/>
                      </a:lnTo>
                      <a:lnTo>
                        <a:pt x="16890" y="12993"/>
                      </a:lnTo>
                      <a:lnTo>
                        <a:pt x="21600" y="13388"/>
                      </a:lnTo>
                      <a:lnTo>
                        <a:pt x="17675" y="10561"/>
                      </a:lnTo>
                      <a:lnTo>
                        <a:pt x="21243" y="8149"/>
                      </a:lnTo>
                      <a:lnTo>
                        <a:pt x="16819" y="7339"/>
                      </a:lnTo>
                      <a:lnTo>
                        <a:pt x="18484" y="4470"/>
                      </a:lnTo>
                      <a:lnTo>
                        <a:pt x="14226" y="5322"/>
                      </a:lnTo>
                      <a:lnTo>
                        <a:pt x="14606" y="0"/>
                      </a:lnTo>
                      <a:lnTo>
                        <a:pt x="10848" y="5800"/>
                      </a:lnTo>
                    </a:path>
                  </a:pathLst>
                </a:custGeom>
                <a:solidFill>
                  <a:srgbClr val="FF9900"/>
                </a:solidFill>
                <a:ln w="15840" cap="flat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2" name="Freeform 50"/>
                <p:cNvSpPr>
                  <a:spLocks/>
                </p:cNvSpPr>
                <p:nvPr/>
              </p:nvSpPr>
              <p:spPr bwMode="auto">
                <a:xfrm>
                  <a:off x="0" y="351"/>
                  <a:ext cx="547" cy="1400"/>
                </a:xfrm>
                <a:custGeom>
                  <a:avLst/>
                  <a:gdLst>
                    <a:gd name="T0" fmla="*/ 0 w 21600"/>
                    <a:gd name="T1" fmla="*/ 1400 h 21600"/>
                    <a:gd name="T2" fmla="*/ 547 w 21600"/>
                    <a:gd name="T3" fmla="*/ 649 h 21600"/>
                    <a:gd name="T4" fmla="*/ 34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>
                      <a:moveTo>
                        <a:pt x="0" y="21600"/>
                      </a:moveTo>
                      <a:lnTo>
                        <a:pt x="21600" y="10013"/>
                      </a:lnTo>
                      <a:lnTo>
                        <a:pt x="1356" y="0"/>
                      </a:lnTo>
                    </a:path>
                  </a:pathLst>
                </a:custGeom>
                <a:noFill/>
                <a:ln w="36720" cap="flat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3" name="Rectangle 51"/>
                <p:cNvSpPr>
                  <a:spLocks/>
                </p:cNvSpPr>
                <p:nvPr/>
              </p:nvSpPr>
              <p:spPr bwMode="auto">
                <a:xfrm>
                  <a:off x="-57" y="506"/>
                  <a:ext cx="656" cy="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400" dirty="0" smtClean="0">
                      <a:solidFill>
                        <a:srgbClr val="800000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e</a:t>
                  </a:r>
                  <a:r>
                    <a:rPr lang="en-US" sz="1400" baseline="33000" dirty="0" smtClean="0">
                      <a:solidFill>
                        <a:srgbClr val="800000"/>
                      </a:solidFill>
                      <a:latin typeface="Lucida Grande" charset="0"/>
                      <a:ea typeface="ＭＳ Ｐゴシック" charset="0"/>
                      <a:sym typeface="Lucida Grande" charset="0"/>
                    </a:rPr>
                    <a:t>’</a:t>
                  </a:r>
                  <a:endParaRPr lang="en-US" sz="1400" baseline="33000" dirty="0">
                    <a:solidFill>
                      <a:srgbClr val="800000"/>
                    </a:solidFill>
                    <a:latin typeface="Lucida Grande" charset="0"/>
                    <a:ea typeface="ＭＳ Ｐゴシック" charset="0"/>
                    <a:sym typeface="Lucida Grande" charset="0"/>
                  </a:endParaRPr>
                </a:p>
              </p:txBody>
            </p:sp>
            <p:sp>
              <p:nvSpPr>
                <p:cNvPr id="74" name="Rectangle 52"/>
                <p:cNvSpPr>
                  <a:spLocks/>
                </p:cNvSpPr>
                <p:nvPr/>
              </p:nvSpPr>
              <p:spPr bwMode="auto">
                <a:xfrm>
                  <a:off x="-38" y="1090"/>
                  <a:ext cx="656" cy="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39200" bIns="0"/>
                <a:lstStyle/>
                <a:p>
                  <a:pPr marL="38100" algn="l">
                    <a:lnSpc>
                      <a:spcPct val="86000"/>
                    </a:lnSpc>
                    <a:tabLst>
                      <a:tab pos="38100" algn="l"/>
                      <a:tab pos="482600" algn="l"/>
                      <a:tab pos="939800" algn="l"/>
                      <a:tab pos="1384300" algn="l"/>
                      <a:tab pos="1828800" algn="l"/>
                      <a:tab pos="2286000" algn="l"/>
                      <a:tab pos="2730500" algn="l"/>
                      <a:tab pos="3187700" algn="l"/>
                      <a:tab pos="3632200" algn="l"/>
                      <a:tab pos="4076700" algn="l"/>
                      <a:tab pos="4533900" algn="l"/>
                      <a:tab pos="4978400" algn="l"/>
                      <a:tab pos="5422900" algn="l"/>
                      <a:tab pos="5880100" algn="l"/>
                      <a:tab pos="6324600" algn="l"/>
                      <a:tab pos="6781800" algn="l"/>
                      <a:tab pos="7226300" algn="l"/>
                      <a:tab pos="7670800" algn="l"/>
                      <a:tab pos="8128000" algn="l"/>
                      <a:tab pos="8572500" algn="l"/>
                      <a:tab pos="9017000" algn="l"/>
                      <a:tab pos="9029700" algn="l"/>
                    </a:tabLst>
                  </a:pPr>
                  <a:r>
                    <a:rPr lang="en-US" sz="1400" dirty="0" smtClean="0">
                      <a:solidFill>
                        <a:srgbClr val="800000"/>
                      </a:solidFill>
                      <a:latin typeface="Times New Roman" charset="0"/>
                      <a:ea typeface="ＭＳ Ｐゴシック" charset="0"/>
                      <a:sym typeface="Times New Roman" charset="0"/>
                    </a:rPr>
                    <a:t>e</a:t>
                  </a:r>
                  <a:endParaRPr lang="en-US" sz="1400" baseline="33000" dirty="0">
                    <a:solidFill>
                      <a:srgbClr val="800000"/>
                    </a:solidFill>
                    <a:latin typeface="Lucida Grande" charset="0"/>
                    <a:ea typeface="ＭＳ Ｐゴシック" charset="0"/>
                    <a:sym typeface="Lucida Grande" charset="0"/>
                  </a:endParaRPr>
                </a:p>
              </p:txBody>
            </p:sp>
          </p:grpSp>
        </p:grpSp>
      </p:grp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956C-1F8E-0B40-A6DA-3E931C673695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978" y="749070"/>
            <a:ext cx="8908022" cy="1968731"/>
            <a:chOff x="176722" y="740600"/>
            <a:chExt cx="8226445" cy="2226507"/>
          </a:xfrm>
        </p:grpSpPr>
        <p:sp>
          <p:nvSpPr>
            <p:cNvPr id="11" name="Abgerundetes Rechteck 10"/>
            <p:cNvSpPr/>
            <p:nvPr/>
          </p:nvSpPr>
          <p:spPr>
            <a:xfrm>
              <a:off x="202218" y="773116"/>
              <a:ext cx="8200949" cy="1936215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3" name="Picture 27" descr="uli_nucleon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8760000">
              <a:off x="6722426" y="1044062"/>
              <a:ext cx="1066800" cy="842963"/>
            </a:xfrm>
            <a:prstGeom prst="rect">
              <a:avLst/>
            </a:prstGeom>
            <a:noFill/>
          </p:spPr>
        </p:pic>
        <p:sp>
          <p:nvSpPr>
            <p:cNvPr id="14" name="Textfeld 13"/>
            <p:cNvSpPr txBox="1"/>
            <p:nvPr/>
          </p:nvSpPr>
          <p:spPr>
            <a:xfrm>
              <a:off x="520802" y="740600"/>
              <a:ext cx="73366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How are sea quarks and gluons and their spin distributed</a:t>
              </a:r>
            </a:p>
            <a:p>
              <a:r>
                <a:rPr lang="en-US" sz="2000" dirty="0"/>
                <a:t>in space and momentum inside the nucleon?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4" name="Gruppierung 7"/>
            <p:cNvGrpSpPr/>
            <p:nvPr/>
          </p:nvGrpSpPr>
          <p:grpSpPr>
            <a:xfrm>
              <a:off x="176722" y="1523707"/>
              <a:ext cx="871268" cy="538346"/>
              <a:chOff x="-75398" y="1981565"/>
              <a:chExt cx="1069596" cy="716388"/>
            </a:xfrm>
          </p:grpSpPr>
          <p:pic>
            <p:nvPicPr>
              <p:cNvPr id="16" name="Bild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75398" y="1981565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7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8" name="Textfeld 17"/>
            <p:cNvSpPr txBox="1"/>
            <p:nvPr/>
          </p:nvSpPr>
          <p:spPr>
            <a:xfrm>
              <a:off x="599919" y="1448493"/>
              <a:ext cx="6328976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How are these quark and gluon distributions correlated with the </a:t>
              </a:r>
              <a:endParaRPr lang="en-US" sz="1600" b="0" dirty="0" smtClean="0"/>
            </a:p>
            <a:p>
              <a:r>
                <a:rPr lang="en-US" sz="1600" b="0" dirty="0" smtClean="0"/>
                <a:t>over all nucleon </a:t>
              </a:r>
              <a:r>
                <a:rPr lang="en-US" sz="1600" b="0" dirty="0"/>
                <a:t>properties, such as spin direction?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grpSp>
          <p:nvGrpSpPr>
            <p:cNvPr id="5" name="Gruppierung 7"/>
            <p:cNvGrpSpPr/>
            <p:nvPr/>
          </p:nvGrpSpPr>
          <p:grpSpPr>
            <a:xfrm>
              <a:off x="176722" y="2037190"/>
              <a:ext cx="871268" cy="929917"/>
              <a:chOff x="-75398" y="1460494"/>
              <a:chExt cx="1069596" cy="1237459"/>
            </a:xfrm>
          </p:grpSpPr>
          <p:pic>
            <p:nvPicPr>
              <p:cNvPr id="21" name="Bild 2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75398" y="1460494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2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23" name="Textfeld 22"/>
            <p:cNvSpPr txBox="1"/>
            <p:nvPr/>
          </p:nvSpPr>
          <p:spPr>
            <a:xfrm>
              <a:off x="599919" y="2012974"/>
              <a:ext cx="550643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0" dirty="0"/>
                <a:t>What is the role of the motion of sea quarks and gluons </a:t>
              </a:r>
              <a:endParaRPr lang="en-US" sz="1600" b="0" dirty="0" smtClean="0"/>
            </a:p>
            <a:p>
              <a:r>
                <a:rPr lang="en-US" sz="1600" b="0" dirty="0" smtClean="0"/>
                <a:t>in </a:t>
              </a:r>
              <a:r>
                <a:rPr lang="en-US" sz="1600" b="0" dirty="0"/>
                <a:t>building </a:t>
              </a:r>
              <a:r>
                <a:rPr lang="en-US" sz="1600" b="0" dirty="0" smtClean="0"/>
                <a:t>the nucleon </a:t>
              </a:r>
              <a:r>
                <a:rPr lang="en-US" sz="1600" b="0" dirty="0"/>
                <a:t>spin?</a:t>
              </a:r>
              <a:endParaRPr lang="en-US" sz="1600" dirty="0" smtClean="0">
                <a:latin typeface="Comic Sans MS"/>
                <a:cs typeface="Comic Sans MS"/>
              </a:endParaRPr>
            </a:p>
          </p:txBody>
        </p:sp>
        <p:pic>
          <p:nvPicPr>
            <p:cNvPr id="49" name="Bild 2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3410" y="1819150"/>
              <a:ext cx="1183405" cy="932380"/>
            </a:xfrm>
            <a:prstGeom prst="rect">
              <a:avLst/>
            </a:prstGeom>
          </p:spPr>
        </p:pic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115" name="Text Box 4"/>
          <p:cNvSpPr txBox="1">
            <a:spLocks noChangeArrowheads="1"/>
          </p:cNvSpPr>
          <p:nvPr/>
        </p:nvSpPr>
        <p:spPr bwMode="auto">
          <a:xfrm>
            <a:off x="418311" y="135847"/>
            <a:ext cx="71535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Most compelling physics goals</a:t>
            </a:r>
            <a:endParaRPr lang="en-GB" sz="2900" b="1" dirty="0">
              <a:solidFill>
                <a:srgbClr val="FF0000"/>
              </a:solidFill>
            </a:endParaRPr>
          </a:p>
        </p:txBody>
      </p:sp>
      <p:pic>
        <p:nvPicPr>
          <p:cNvPr id="116" name="Picture 1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13038" y="112097"/>
            <a:ext cx="1231895" cy="809404"/>
          </a:xfrm>
          <a:prstGeom prst="rect">
            <a:avLst/>
          </a:prstGeom>
        </p:spPr>
      </p:pic>
      <p:sp>
        <p:nvSpPr>
          <p:cNvPr id="11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3181819" y="1462258"/>
            <a:ext cx="3522305" cy="5129136"/>
            <a:chOff x="6136346" y="617538"/>
            <a:chExt cx="2232041" cy="3230879"/>
          </a:xfrm>
        </p:grpSpPr>
        <p:pic>
          <p:nvPicPr>
            <p:cNvPr id="119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36346" y="617538"/>
              <a:ext cx="2232041" cy="323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0" name="Rectangle 119"/>
            <p:cNvSpPr/>
            <p:nvPr/>
          </p:nvSpPr>
          <p:spPr>
            <a:xfrm rot="1140000">
              <a:off x="6148915" y="3125912"/>
              <a:ext cx="15857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a-DK" sz="1600" dirty="0" err="1" smtClean="0">
                  <a:solidFill>
                    <a:schemeClr val="bg1"/>
                  </a:solidFill>
                </a:rPr>
                <a:t>arXiv</a:t>
              </a:r>
              <a:r>
                <a:rPr lang="da-DK" sz="1600" dirty="0" smtClean="0">
                  <a:solidFill>
                    <a:schemeClr val="bg1"/>
                  </a:solidFill>
                </a:rPr>
                <a:t>: 1212.1701</a:t>
              </a:r>
              <a:endParaRPr lang="en-US" sz="16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48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5" b="16610"/>
          <a:stretch/>
        </p:blipFill>
        <p:spPr>
          <a:xfrm>
            <a:off x="0" y="-9776"/>
            <a:ext cx="3074828" cy="2033401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 bwMode="auto">
          <a:xfrm>
            <a:off x="1358348" y="519072"/>
            <a:ext cx="2164522" cy="60736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non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3138692" y="820786"/>
            <a:ext cx="19299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FF"/>
                </a:solidFill>
              </a:rPr>
              <a:t>This is us !!!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protons, neutrons</a:t>
            </a:r>
          </a:p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electrons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1" y="2111053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3" name="Rectangle 6"/>
          <p:cNvSpPr>
            <a:spLocks/>
          </p:cNvSpPr>
          <p:nvPr/>
        </p:nvSpPr>
        <p:spPr bwMode="auto">
          <a:xfrm>
            <a:off x="4389164" y="4168803"/>
            <a:ext cx="12954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38100" tIns="38100" rIns="38100" bIns="38100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increase</a:t>
            </a:r>
          </a:p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 beam energy</a:t>
            </a:r>
          </a:p>
        </p:txBody>
      </p:sp>
      <p:pic>
        <p:nvPicPr>
          <p:cNvPr id="44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281" y="2661876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" name="Line 15"/>
          <p:cNvSpPr>
            <a:spLocks noChangeShapeType="1"/>
          </p:cNvSpPr>
          <p:nvPr/>
        </p:nvSpPr>
        <p:spPr bwMode="auto">
          <a:xfrm rot="10800000">
            <a:off x="-2" y="3638136"/>
            <a:ext cx="4881218" cy="76821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50" name="Rectangle 16"/>
          <p:cNvSpPr>
            <a:spLocks/>
          </p:cNvSpPr>
          <p:nvPr/>
        </p:nvSpPr>
        <p:spPr bwMode="auto">
          <a:xfrm>
            <a:off x="2648581" y="4259830"/>
            <a:ext cx="1917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Quarks and Gluons</a:t>
            </a:r>
          </a:p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-17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</p:txBody>
      </p:sp>
      <p:sp>
        <p:nvSpPr>
          <p:cNvPr id="51" name="Rectangle 8"/>
          <p:cNvSpPr>
            <a:spLocks/>
          </p:cNvSpPr>
          <p:nvPr/>
        </p:nvSpPr>
        <p:spPr bwMode="auto">
          <a:xfrm>
            <a:off x="40831" y="3759227"/>
            <a:ext cx="2527769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38100" tIns="38100" rIns="38100" bIns="38100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Proton</a:t>
            </a:r>
          </a:p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10</a:t>
            </a:r>
            <a:r>
              <a:rPr lang="en-US" sz="1600" b="1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-</a:t>
            </a:r>
            <a:r>
              <a:rPr lang="en-US" sz="1600" b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15</a:t>
            </a:r>
            <a:r>
              <a:rPr lang="en-US" sz="1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 charset="0"/>
                <a:cs typeface="Comic Sans MS" charset="0"/>
                <a:sym typeface="Comic Sans MS" charset="0"/>
              </a:rPr>
              <a:t>m</a:t>
            </a:r>
          </a:p>
          <a:p>
            <a:pPr>
              <a:defRPr/>
            </a:pPr>
            <a:r>
              <a:rPr lang="en-US" sz="1600" dirty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sym typeface="Comic Sans MS" charset="0"/>
              </a:rPr>
              <a:t>Binding-energy: </a:t>
            </a:r>
            <a:r>
              <a:rPr lang="en-US" sz="1600" dirty="0" smtClean="0">
                <a:effectLst>
                  <a:outerShdw blurRad="38100" dist="38100" dir="2700000" algn="tl">
                    <a:srgbClr val="DDDDDD"/>
                  </a:outerShdw>
                </a:effectLst>
                <a:ea typeface="ＭＳ Ｐゴシック" charset="0"/>
                <a:sym typeface="Comic Sans MS" charset="0"/>
              </a:rPr>
              <a:t>~</a:t>
            </a:r>
            <a:r>
              <a:rPr lang="en-US" sz="1600" dirty="0" smtClean="0"/>
              <a:t>10</a:t>
            </a:r>
            <a:r>
              <a:rPr lang="en-US" sz="1600" baseline="30000" dirty="0" smtClean="0"/>
              <a:t>9</a:t>
            </a:r>
            <a:r>
              <a:rPr lang="en-US" sz="1600" dirty="0" smtClean="0"/>
              <a:t> </a:t>
            </a:r>
            <a:r>
              <a:rPr lang="en-US" sz="1600" dirty="0" err="1" smtClean="0"/>
              <a:t>eV</a:t>
            </a:r>
            <a:endParaRPr lang="en-US" sz="1600" dirty="0">
              <a:effectLst>
                <a:outerShdw blurRad="38100" dist="38100" dir="2700000" algn="tl">
                  <a:srgbClr val="DDDDDD"/>
                </a:outerShdw>
              </a:effectLst>
              <a:ea typeface="ＭＳ Ｐゴシック" charset="0"/>
              <a:sym typeface="Comic Sans MS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81369" y="1414506"/>
            <a:ext cx="3962631" cy="369332"/>
          </a:xfrm>
          <a:prstGeom prst="rect">
            <a:avLst/>
          </a:prstGeom>
          <a:gradFill flip="none" rotWithShape="1">
            <a:gsLst>
              <a:gs pos="10000">
                <a:srgbClr val="FFFF00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Gluon density dominates at x&lt;0.1</a:t>
            </a:r>
            <a:endParaRPr lang="en-US" dirty="0"/>
          </a:p>
        </p:txBody>
      </p:sp>
      <p:pic>
        <p:nvPicPr>
          <p:cNvPr id="6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6" t="6880" r="5273" b="4040"/>
          <a:stretch/>
        </p:blipFill>
        <p:spPr bwMode="auto">
          <a:xfrm>
            <a:off x="5568285" y="1852769"/>
            <a:ext cx="3562942" cy="319824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169610" y="1001979"/>
            <a:ext cx="2219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HERA’s discovery: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699" y="2545730"/>
            <a:ext cx="480060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09" y="2495767"/>
            <a:ext cx="528955" cy="5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>
            <a:stCxn id="29" idx="1"/>
          </p:cNvCxnSpPr>
          <p:nvPr/>
        </p:nvCxnSpPr>
        <p:spPr bwMode="auto">
          <a:xfrm flipH="1" flipV="1">
            <a:off x="6791209" y="2734639"/>
            <a:ext cx="1803490" cy="5112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-1" y="4762086"/>
            <a:ext cx="6051827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0000FF"/>
                </a:solidFill>
              </a:rPr>
              <a:t>Proton:</a:t>
            </a:r>
          </a:p>
          <a:p>
            <a:r>
              <a:rPr lang="en-US" dirty="0" smtClean="0">
                <a:solidFill>
                  <a:srgbClr val="322F31"/>
                </a:solidFill>
              </a:rPr>
              <a:t>Quark-Masses: ~1% </a:t>
            </a:r>
            <a:r>
              <a:rPr lang="en-US" dirty="0" err="1" smtClean="0">
                <a:solidFill>
                  <a:srgbClr val="322F31"/>
                </a:solidFill>
              </a:rPr>
              <a:t>M</a:t>
            </a:r>
            <a:r>
              <a:rPr lang="en-US" baseline="-25000" dirty="0" err="1" smtClean="0">
                <a:solidFill>
                  <a:srgbClr val="322F31"/>
                </a:solidFill>
              </a:rPr>
              <a:t>p</a:t>
            </a:r>
            <a:r>
              <a:rPr lang="en-US" dirty="0" smtClean="0">
                <a:solidFill>
                  <a:srgbClr val="322F31"/>
                </a:solidFill>
              </a:rPr>
              <a:t> </a:t>
            </a:r>
          </a:p>
          <a:p>
            <a:r>
              <a:rPr lang="en-US" dirty="0" smtClean="0"/>
              <a:t>Proton mass completely generated by QCD dynamics                   			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HOW ?</a:t>
            </a:r>
          </a:p>
          <a:p>
            <a:endParaRPr lang="en-US" dirty="0">
              <a:solidFill>
                <a:srgbClr val="FF00FF"/>
              </a:solidFill>
              <a:sym typeface="Wingdings"/>
            </a:endParaRPr>
          </a:p>
          <a:p>
            <a:r>
              <a:rPr lang="en-US" dirty="0" smtClean="0">
                <a:solidFill>
                  <a:srgbClr val="FF00FF"/>
                </a:solidFill>
                <a:sym typeface="Wingdings"/>
              </a:rPr>
              <a:t>Need a high resolution microscope to resolve quark and gluon structure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Electorn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-Ion Collider (EIC)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784600" y="194593"/>
            <a:ext cx="4672298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do we know?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70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 animBg="1"/>
      <p:bldP spid="50" grpId="0"/>
      <p:bldP spid="51" grpId="0"/>
      <p:bldP spid="60" grpId="0" animBg="1"/>
      <p:bldP spid="8" grpId="0"/>
      <p:bldP spid="5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D158C-1560-FF45-8038-095B29591694}" type="slidenum">
              <a:rPr lang="en-US"/>
              <a:pPr/>
              <a:t>31</a:t>
            </a:fld>
            <a:endParaRPr lang="en-US"/>
          </a:p>
        </p:txBody>
      </p:sp>
      <p:pic>
        <p:nvPicPr>
          <p:cNvPr id="6" name="Picture 5" descr="recomb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" y="2419437"/>
            <a:ext cx="4629150" cy="6972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444" y="684770"/>
            <a:ext cx="50798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b="0" dirty="0" smtClean="0"/>
              <a:t>gluons distribution cannot rise forever </a:t>
            </a:r>
          </a:p>
          <a:p>
            <a:pPr>
              <a:buClr>
                <a:srgbClr val="0000FF"/>
              </a:buClr>
            </a:pPr>
            <a:r>
              <a:rPr lang="en-US" sz="1600" b="0" dirty="0">
                <a:solidFill>
                  <a:srgbClr val="0000FF"/>
                </a:solidFill>
                <a:sym typeface="Wingdings"/>
              </a:rPr>
              <a:t> </a:t>
            </a:r>
            <a:r>
              <a:rPr lang="en-US" sz="1600" b="0" dirty="0" smtClean="0">
                <a:solidFill>
                  <a:srgbClr val="0000FF"/>
                </a:solidFill>
                <a:sym typeface="Wingdings"/>
              </a:rPr>
              <a:t>     </a:t>
            </a:r>
            <a:r>
              <a:rPr lang="en-US" sz="1600" b="0" dirty="0" smtClean="0"/>
              <a:t>non</a:t>
            </a:r>
            <a:r>
              <a:rPr lang="en-US" sz="1600" b="0" dirty="0"/>
              <a:t>-linear </a:t>
            </a:r>
            <a:r>
              <a:rPr lang="en-US" sz="1600" b="0" dirty="0" err="1"/>
              <a:t>pQCD</a:t>
            </a:r>
            <a:r>
              <a:rPr lang="en-US" sz="1600" b="0" dirty="0"/>
              <a:t> </a:t>
            </a:r>
            <a:r>
              <a:rPr lang="en-US" sz="1600" b="0" dirty="0" smtClean="0"/>
              <a:t>effects provide </a:t>
            </a:r>
            <a:r>
              <a:rPr lang="en-US" sz="1600" b="0" dirty="0"/>
              <a:t>a </a:t>
            </a:r>
            <a:endParaRPr lang="en-US" sz="1600" b="0" dirty="0" smtClean="0"/>
          </a:p>
          <a:p>
            <a:pPr>
              <a:buClr>
                <a:srgbClr val="0000FF"/>
              </a:buClr>
            </a:pPr>
            <a:r>
              <a:rPr lang="en-US" sz="1600" b="0" dirty="0"/>
              <a:t> </a:t>
            </a:r>
            <a:r>
              <a:rPr lang="en-US" sz="1600" b="0" dirty="0" smtClean="0"/>
              <a:t>        natural way </a:t>
            </a:r>
            <a:r>
              <a:rPr lang="en-US" sz="1600" b="0" dirty="0"/>
              <a:t>to tame </a:t>
            </a:r>
            <a:r>
              <a:rPr lang="en-US" sz="1600" b="0" dirty="0" smtClean="0"/>
              <a:t>this growth </a:t>
            </a:r>
          </a:p>
          <a:p>
            <a:pPr>
              <a:buClr>
                <a:srgbClr val="0000FF"/>
              </a:buClr>
            </a:pPr>
            <a:r>
              <a:rPr lang="en-US" sz="1600" b="0" dirty="0"/>
              <a:t> </a:t>
            </a:r>
            <a:r>
              <a:rPr lang="en-US" sz="1600" b="0" dirty="0" smtClean="0"/>
              <a:t>    </a:t>
            </a:r>
            <a:r>
              <a:rPr lang="en-US" sz="1600" b="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600" b="0" dirty="0" smtClean="0">
                <a:sym typeface="Wingdings"/>
              </a:rPr>
              <a:t> </a:t>
            </a:r>
            <a:r>
              <a:rPr lang="en-US" sz="1600" b="0" dirty="0" smtClean="0"/>
              <a:t>characterized </a:t>
            </a:r>
            <a:r>
              <a:rPr lang="en-US" sz="1600" b="0" dirty="0"/>
              <a:t>by the </a:t>
            </a:r>
            <a:r>
              <a:rPr lang="en-US" sz="1600" b="0" dirty="0" smtClean="0"/>
              <a:t>saturation </a:t>
            </a:r>
          </a:p>
          <a:p>
            <a:pPr>
              <a:buClr>
                <a:srgbClr val="0000FF"/>
              </a:buClr>
            </a:pPr>
            <a:r>
              <a:rPr lang="en-US" sz="1600" b="0" dirty="0"/>
              <a:t> </a:t>
            </a:r>
            <a:r>
              <a:rPr lang="en-US" sz="1600" b="0" dirty="0" smtClean="0"/>
              <a:t>        scale </a:t>
            </a:r>
            <a:r>
              <a:rPr lang="en-US" sz="1600" b="0" dirty="0" smtClean="0">
                <a:solidFill>
                  <a:srgbClr val="0000FF"/>
                </a:solidFill>
              </a:rPr>
              <a:t>Q</a:t>
            </a:r>
            <a:r>
              <a:rPr lang="en-US" sz="1600" b="0" baseline="30000" dirty="0" smtClean="0">
                <a:solidFill>
                  <a:srgbClr val="0000FF"/>
                </a:solidFill>
              </a:rPr>
              <a:t>2</a:t>
            </a:r>
            <a:r>
              <a:rPr lang="en-US" sz="1600" b="0" baseline="-25000" dirty="0" smtClean="0">
                <a:solidFill>
                  <a:srgbClr val="0000FF"/>
                </a:solidFill>
              </a:rPr>
              <a:t>s</a:t>
            </a:r>
            <a:r>
              <a:rPr lang="en-US" sz="1600" b="0" dirty="0" smtClean="0">
                <a:solidFill>
                  <a:srgbClr val="0000FF"/>
                </a:solidFill>
              </a:rPr>
              <a:t>(</a:t>
            </a:r>
            <a:r>
              <a:rPr lang="en-US" sz="1600" b="0" dirty="0">
                <a:solidFill>
                  <a:srgbClr val="0000FF"/>
                </a:solidFill>
              </a:rPr>
              <a:t>x</a:t>
            </a:r>
            <a:r>
              <a:rPr lang="en-US" sz="1600" b="0" dirty="0" smtClean="0">
                <a:solidFill>
                  <a:srgbClr val="0000FF"/>
                </a:solidFill>
              </a:rPr>
              <a:t>)</a:t>
            </a:r>
          </a:p>
          <a:p>
            <a:pPr>
              <a:buClr>
                <a:srgbClr val="0000FF"/>
              </a:buClr>
            </a:pPr>
            <a:r>
              <a:rPr lang="en-US" sz="1600" b="0" dirty="0" smtClean="0">
                <a:solidFill>
                  <a:srgbClr val="0000FF"/>
                </a:solidFill>
              </a:rPr>
              <a:t>QCD: Dynamical balance between splitting </a:t>
            </a:r>
          </a:p>
          <a:p>
            <a:pPr>
              <a:buClr>
                <a:srgbClr val="0000FF"/>
              </a:buClr>
            </a:pPr>
            <a:r>
              <a:rPr lang="en-US" sz="1600" b="0" dirty="0">
                <a:solidFill>
                  <a:srgbClr val="0000FF"/>
                </a:solidFill>
              </a:rPr>
              <a:t> </a:t>
            </a:r>
            <a:r>
              <a:rPr lang="en-US" sz="1600" b="0" dirty="0" smtClean="0">
                <a:solidFill>
                  <a:srgbClr val="0000FF"/>
                </a:solidFill>
              </a:rPr>
              <a:t>        and</a:t>
            </a:r>
            <a:r>
              <a:rPr lang="en-US" sz="1600" b="0" dirty="0">
                <a:solidFill>
                  <a:srgbClr val="0000FF"/>
                </a:solidFill>
              </a:rPr>
              <a:t> </a:t>
            </a:r>
            <a:r>
              <a:rPr lang="en-US" sz="1600" b="0" dirty="0" smtClean="0">
                <a:solidFill>
                  <a:srgbClr val="0000FF"/>
                </a:solidFill>
              </a:rPr>
              <a:t>recombination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6750" y="3252091"/>
            <a:ext cx="3962067" cy="1301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A new regime of QCD matter </a:t>
            </a:r>
          </a:p>
          <a:p>
            <a:pPr marL="285750" indent="-285750" algn="ctr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Color Glass Condensate (CGC)</a:t>
            </a:r>
          </a:p>
          <a:p>
            <a:pPr algn="ctr">
              <a:lnSpc>
                <a:spcPct val="120000"/>
              </a:lnSpc>
            </a:pPr>
            <a:r>
              <a:rPr lang="en-US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Hints from HERA, RHIC and LHC</a:t>
            </a:r>
          </a:p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need to test it unambiguously!</a:t>
            </a:r>
            <a:endParaRPr lang="en-US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pSp>
        <p:nvGrpSpPr>
          <p:cNvPr id="36" name="Group 11"/>
          <p:cNvGrpSpPr>
            <a:grpSpLocks/>
          </p:cNvGrpSpPr>
          <p:nvPr/>
        </p:nvGrpSpPr>
        <p:grpSpPr bwMode="auto">
          <a:xfrm>
            <a:off x="0" y="4620958"/>
            <a:ext cx="4594002" cy="1173171"/>
            <a:chOff x="1169" y="559"/>
            <a:chExt cx="2599" cy="739"/>
          </a:xfrm>
        </p:grpSpPr>
        <p:pic>
          <p:nvPicPr>
            <p:cNvPr id="37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9" y="559"/>
              <a:ext cx="500" cy="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Rectangle 10"/>
            <p:cNvSpPr>
              <a:spLocks/>
            </p:cNvSpPr>
            <p:nvPr/>
          </p:nvSpPr>
          <p:spPr bwMode="auto">
            <a:xfrm>
              <a:off x="1440" y="626"/>
              <a:ext cx="232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41275" bIns="0"/>
            <a:lstStyle/>
            <a:p>
              <a:pPr marL="41275" algn="ctr">
                <a:spcBef>
                  <a:spcPts val="450"/>
                </a:spcBef>
              </a:pPr>
              <a:endParaRPr lang="en-US" sz="1600" dirty="0" smtClean="0">
                <a:solidFill>
                  <a:srgbClr val="FF00FF"/>
                </a:solidFill>
              </a:endParaRPr>
            </a:p>
            <a:p>
              <a:pPr marL="41275" algn="ctr">
                <a:spcBef>
                  <a:spcPts val="450"/>
                </a:spcBef>
              </a:pPr>
              <a:endParaRPr lang="en-US" sz="1000" dirty="0" smtClean="0">
                <a:solidFill>
                  <a:srgbClr val="FF00FF"/>
                </a:solidFill>
              </a:endParaRPr>
            </a:p>
            <a:p>
              <a:r>
                <a:rPr lang="en-US" sz="1600" dirty="0" smtClean="0">
                  <a:solidFill>
                    <a:srgbClr val="FF00FF"/>
                  </a:solidFill>
                </a:rPr>
                <a:t>    </a:t>
              </a:r>
              <a:r>
                <a:rPr lang="en-US" sz="1600" b="0" dirty="0" smtClean="0"/>
                <a:t>Enhancement </a:t>
              </a:r>
              <a:r>
                <a:rPr lang="en-US" sz="1600" b="0" dirty="0"/>
                <a:t>of </a:t>
              </a:r>
              <a:r>
                <a:rPr lang="en-US" sz="1600" b="0" i="1" dirty="0">
                  <a:solidFill>
                    <a:srgbClr val="0000FF"/>
                  </a:solidFill>
                </a:rPr>
                <a:t>Q</a:t>
              </a:r>
              <a:r>
                <a:rPr lang="en-US" sz="1600" b="0" i="1" baseline="-25000" dirty="0">
                  <a:solidFill>
                    <a:srgbClr val="0000FF"/>
                  </a:solidFill>
                </a:rPr>
                <a:t>S</a:t>
              </a:r>
              <a:r>
                <a:rPr lang="en-US" sz="1600" b="0" i="1" dirty="0"/>
                <a:t> </a:t>
              </a:r>
              <a:r>
                <a:rPr lang="en-US" sz="1600" b="0" dirty="0"/>
                <a:t>with </a:t>
              </a:r>
              <a:r>
                <a:rPr lang="en-US" sz="1600" b="0" dirty="0">
                  <a:solidFill>
                    <a:srgbClr val="0000FF"/>
                  </a:solidFill>
                </a:rPr>
                <a:t>A</a:t>
              </a:r>
              <a:r>
                <a:rPr lang="en-US" sz="1600" b="0" dirty="0"/>
                <a:t> </a:t>
              </a:r>
              <a:endParaRPr lang="en-US" sz="1600" b="0" dirty="0" smtClean="0"/>
            </a:p>
            <a:p>
              <a:r>
                <a:rPr lang="en-US" sz="1600" b="0" dirty="0"/>
                <a:t> </a:t>
              </a:r>
              <a:r>
                <a:rPr lang="en-US" sz="1600" b="0" dirty="0" smtClean="0"/>
                <a:t>     ⇒</a:t>
              </a:r>
              <a:r>
                <a:rPr lang="en-US" sz="1600" b="0" dirty="0"/>
                <a:t> </a:t>
              </a:r>
              <a:r>
                <a:rPr lang="en-US" sz="1600" b="0" dirty="0" smtClean="0"/>
                <a:t>saturation </a:t>
              </a:r>
              <a:r>
                <a:rPr lang="en-US" sz="1600" b="0" dirty="0"/>
                <a:t>regime reached at</a:t>
              </a:r>
            </a:p>
            <a:p>
              <a:r>
                <a:rPr lang="en-US" sz="1600" b="0" dirty="0" smtClean="0"/>
                <a:t>          significantly </a:t>
              </a:r>
              <a:r>
                <a:rPr lang="en-US" sz="1600" b="0" dirty="0"/>
                <a:t>lower </a:t>
              </a:r>
              <a:r>
                <a:rPr lang="en-US" sz="1600" b="0" dirty="0" smtClean="0"/>
                <a:t>√s </a:t>
              </a:r>
              <a:r>
                <a:rPr lang="en-US" sz="1600" b="0" dirty="0"/>
                <a:t>in </a:t>
              </a:r>
              <a:r>
                <a:rPr lang="en-US" sz="1600" b="0" dirty="0" smtClean="0"/>
                <a:t>nuclei</a:t>
              </a:r>
            </a:p>
            <a:p>
              <a:r>
                <a:rPr lang="en-US" sz="1600" b="1" dirty="0" smtClean="0">
                  <a:solidFill>
                    <a:srgbClr val="FF0000"/>
                  </a:solidFill>
                </a:rPr>
                <a:t>Au: </a:t>
              </a:r>
              <a:r>
                <a:rPr lang="en-US" sz="1600" dirty="0" smtClean="0">
                  <a:solidFill>
                    <a:srgbClr val="0000FF"/>
                  </a:solidFill>
                </a:rPr>
                <a:t>~200 </a:t>
              </a:r>
              <a:r>
                <a:rPr lang="en-US" sz="1600" dirty="0">
                  <a:solidFill>
                    <a:srgbClr val="0000FF"/>
                  </a:solidFill>
                </a:rPr>
                <a:t>times smaller effective</a:t>
              </a:r>
              <a:r>
                <a:rPr lang="en-US" sz="1600" dirty="0"/>
                <a:t> </a:t>
              </a:r>
              <a:r>
                <a:rPr lang="en-US" sz="1600" i="1" dirty="0">
                  <a:solidFill>
                    <a:srgbClr val="0000FF"/>
                  </a:solidFill>
                </a:rPr>
                <a:t>x </a:t>
              </a:r>
              <a:r>
                <a:rPr lang="en-US" sz="1600" dirty="0">
                  <a:solidFill>
                    <a:srgbClr val="0000FF"/>
                  </a:solidFill>
                </a:rPr>
                <a:t>!</a:t>
              </a:r>
            </a:p>
            <a:p>
              <a:pPr marL="41275" algn="ctr">
                <a:spcBef>
                  <a:spcPts val="450"/>
                </a:spcBef>
              </a:pPr>
              <a:endParaRPr lang="en-US" sz="1600" dirty="0">
                <a:solidFill>
                  <a:schemeClr val="tx1"/>
                </a:solidFill>
                <a:latin typeface="Comic Sans MS Bold"/>
                <a:ea typeface="ＭＳ Ｐゴシック" charset="0"/>
                <a:cs typeface="Comic Sans MS Bold"/>
                <a:sym typeface="Arial" charset="0"/>
              </a:endParaRPr>
            </a:p>
          </p:txBody>
        </p:sp>
      </p:grp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114633"/>
              </p:ext>
            </p:extLst>
          </p:nvPr>
        </p:nvGraphicFramePr>
        <p:xfrm>
          <a:off x="987096" y="4621382"/>
          <a:ext cx="1584926" cy="615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452" name="Equation" r:id="rId6" imgW="1536700" imgH="596900" progId="Equation.3">
                  <p:embed/>
                </p:oleObj>
              </mc:Choice>
              <mc:Fallback>
                <p:oleObj name="Equation" r:id="rId6" imgW="1536700" imgH="596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7096" y="4621382"/>
                        <a:ext cx="1584926" cy="615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4390249" y="700762"/>
            <a:ext cx="507983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b="0" dirty="0" smtClean="0"/>
              <a:t>Which correlations constitute the dynamics </a:t>
            </a:r>
          </a:p>
          <a:p>
            <a:pPr>
              <a:buClr>
                <a:srgbClr val="0000FF"/>
              </a:buClr>
            </a:pPr>
            <a:r>
              <a:rPr lang="en-US" sz="1600" b="0" dirty="0"/>
              <a:t> </a:t>
            </a:r>
            <a:r>
              <a:rPr lang="en-US" sz="1600" b="0" dirty="0" smtClean="0"/>
              <a:t>    of the </a:t>
            </a:r>
            <a:r>
              <a:rPr lang="en-US" sz="1600" b="0" dirty="0"/>
              <a:t>multi body </a:t>
            </a:r>
            <a:r>
              <a:rPr lang="en-US" sz="1600" b="0" dirty="0" smtClean="0"/>
              <a:t>system at low x</a:t>
            </a:r>
          </a:p>
          <a:p>
            <a:pPr>
              <a:buClr>
                <a:srgbClr val="0000FF"/>
              </a:buClr>
            </a:pPr>
            <a:endParaRPr lang="en-US" sz="1400" b="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b="0" dirty="0" smtClean="0"/>
              <a:t>How </a:t>
            </a:r>
            <a:r>
              <a:rPr lang="en-US" sz="1600" b="0" dirty="0"/>
              <a:t>does quark and gluon dynamics generate </a:t>
            </a:r>
            <a:r>
              <a:rPr lang="en-US" sz="1600" b="0" dirty="0" smtClean="0"/>
              <a:t>the </a:t>
            </a:r>
            <a:r>
              <a:rPr lang="en-US" sz="1600" b="0" dirty="0"/>
              <a:t>proton spin? </a:t>
            </a:r>
            <a:endParaRPr lang="en-US" sz="1600" b="0" dirty="0" smtClean="0"/>
          </a:p>
          <a:p>
            <a:r>
              <a:rPr lang="en-US" sz="1600" b="0" dirty="0" smtClean="0"/>
              <a:t>     It </a:t>
            </a:r>
            <a:r>
              <a:rPr lang="en-US" sz="1600" b="0" dirty="0"/>
              <a:t>is more than the </a:t>
            </a:r>
            <a:r>
              <a:rPr lang="en-US" sz="1600" b="0" dirty="0" smtClean="0"/>
              <a:t>number </a:t>
            </a:r>
            <a:r>
              <a:rPr lang="en-US" sz="1600" b="0" dirty="0" smtClean="0">
                <a:solidFill>
                  <a:srgbClr val="0000FF"/>
                </a:solidFill>
              </a:rPr>
              <a:t>1/2 </a:t>
            </a:r>
            <a:r>
              <a:rPr lang="en-US" sz="2000" b="0" dirty="0" err="1" smtClean="0">
                <a:solidFill>
                  <a:srgbClr val="0000FF"/>
                </a:solidFill>
              </a:rPr>
              <a:t>ℏ</a:t>
            </a:r>
            <a:r>
              <a:rPr lang="en-US" sz="1600" b="0" dirty="0" smtClean="0">
                <a:solidFill>
                  <a:srgbClr val="0000FF"/>
                </a:solidFill>
              </a:rPr>
              <a:t> </a:t>
            </a:r>
            <a:r>
              <a:rPr lang="en-US" sz="1600" b="0" dirty="0" smtClean="0"/>
              <a:t>! </a:t>
            </a:r>
          </a:p>
          <a:p>
            <a:r>
              <a:rPr lang="en-US" sz="1600" b="0" dirty="0" smtClean="0"/>
              <a:t>     </a:t>
            </a:r>
            <a:r>
              <a:rPr lang="en-US" sz="1600" b="0" dirty="0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sz="1600" b="0" dirty="0" smtClean="0">
                <a:sym typeface="Wingdings"/>
              </a:rPr>
              <a:t> </a:t>
            </a:r>
            <a:r>
              <a:rPr lang="en-US" sz="1600" b="0" dirty="0" smtClean="0"/>
              <a:t>crucial interplay between the </a:t>
            </a:r>
            <a:r>
              <a:rPr lang="en-US" sz="1600" b="0" dirty="0"/>
              <a:t>intrinsic </a:t>
            </a:r>
            <a:endParaRPr lang="en-US" sz="1600" b="0" dirty="0" smtClean="0"/>
          </a:p>
          <a:p>
            <a:r>
              <a:rPr lang="en-US" sz="1600" b="0" dirty="0" smtClean="0"/>
              <a:t>          properties </a:t>
            </a:r>
            <a:r>
              <a:rPr lang="en-US" sz="1600" b="0" dirty="0"/>
              <a:t>and interactions </a:t>
            </a:r>
            <a:r>
              <a:rPr lang="en-US" sz="1600" b="0" dirty="0" smtClean="0"/>
              <a:t>of </a:t>
            </a:r>
            <a:r>
              <a:rPr lang="en-US" sz="1600" b="0" dirty="0"/>
              <a:t>quarks and </a:t>
            </a:r>
            <a:endParaRPr lang="en-US" sz="1600" b="0" dirty="0" smtClean="0"/>
          </a:p>
          <a:p>
            <a:r>
              <a:rPr lang="en-US" sz="1600" b="0" dirty="0"/>
              <a:t> </a:t>
            </a:r>
            <a:r>
              <a:rPr lang="en-US" sz="1600" b="0" dirty="0" smtClean="0"/>
              <a:t>         gluons</a:t>
            </a:r>
          </a:p>
          <a:p>
            <a:endParaRPr lang="en-US" sz="1400" b="0" dirty="0" smtClean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b="0" dirty="0" smtClean="0">
                <a:latin typeface="Comic Sans MS"/>
                <a:cs typeface="Comic Sans MS"/>
              </a:rPr>
              <a:t>How </a:t>
            </a:r>
            <a:r>
              <a:rPr lang="en-US" sz="1600" b="0" dirty="0">
                <a:latin typeface="Comic Sans MS"/>
                <a:cs typeface="Comic Sans MS"/>
              </a:rPr>
              <a:t>do hadrons emerge from a created quark </a:t>
            </a:r>
            <a:endParaRPr lang="en-US" sz="1600" b="0" dirty="0" smtClean="0">
              <a:latin typeface="Comic Sans MS"/>
              <a:cs typeface="Comic Sans MS"/>
            </a:endParaRPr>
          </a:p>
          <a:p>
            <a:pPr>
              <a:buClr>
                <a:srgbClr val="0000FF"/>
              </a:buClr>
            </a:pPr>
            <a:r>
              <a:rPr lang="en-US" sz="1600" b="0" dirty="0">
                <a:latin typeface="Comic Sans MS"/>
                <a:cs typeface="Comic Sans MS"/>
              </a:rPr>
              <a:t> </a:t>
            </a:r>
            <a:r>
              <a:rPr lang="en-US" sz="1600" b="0" dirty="0" smtClean="0">
                <a:latin typeface="Comic Sans MS"/>
                <a:cs typeface="Comic Sans MS"/>
              </a:rPr>
              <a:t>    or </a:t>
            </a:r>
            <a:r>
              <a:rPr lang="en-US" sz="1600" b="0" dirty="0">
                <a:latin typeface="Comic Sans MS"/>
                <a:cs typeface="Comic Sans MS"/>
              </a:rPr>
              <a:t>gluon?</a:t>
            </a:r>
          </a:p>
          <a:p>
            <a:pPr>
              <a:buClr>
                <a:srgbClr val="0000FF"/>
              </a:buClr>
            </a:pPr>
            <a:r>
              <a:rPr lang="en-US" sz="1600" b="0" dirty="0" smtClean="0">
                <a:latin typeface="Comic Sans MS"/>
                <a:cs typeface="Comic Sans MS"/>
              </a:rPr>
              <a:t>     </a:t>
            </a:r>
            <a:r>
              <a:rPr lang="en-US" sz="1600" b="0" dirty="0" smtClean="0">
                <a:solidFill>
                  <a:srgbClr val="0000FF"/>
                </a:solidFill>
                <a:latin typeface="Comic Sans MS"/>
                <a:cs typeface="Comic Sans MS"/>
              </a:rPr>
              <a:t>Neutralization </a:t>
            </a:r>
            <a:r>
              <a:rPr lang="en-US" sz="1600" b="0" dirty="0">
                <a:solidFill>
                  <a:srgbClr val="0000FF"/>
                </a:solidFill>
                <a:latin typeface="Comic Sans MS"/>
                <a:cs typeface="Comic Sans MS"/>
              </a:rPr>
              <a:t>of color - </a:t>
            </a:r>
            <a:r>
              <a:rPr lang="en-US" sz="1600" b="0" dirty="0" err="1">
                <a:solidFill>
                  <a:srgbClr val="0000FF"/>
                </a:solidFill>
                <a:latin typeface="Comic Sans MS"/>
                <a:cs typeface="Comic Sans MS"/>
              </a:rPr>
              <a:t>hadronization</a:t>
            </a:r>
            <a:r>
              <a:rPr lang="en-US" sz="1600" b="0" dirty="0">
                <a:solidFill>
                  <a:srgbClr val="0000FF"/>
                </a:solidFill>
                <a:latin typeface="Comic Sans MS"/>
                <a:cs typeface="Comic Sans MS"/>
              </a:rPr>
              <a:t>  </a:t>
            </a:r>
            <a:endParaRPr lang="en-US" sz="1600" b="0" dirty="0" smtClean="0"/>
          </a:p>
          <a:p>
            <a:endParaRPr lang="en-US" sz="1400" b="0" dirty="0"/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b="0" dirty="0" smtClean="0"/>
              <a:t>2+1D Structure of nucleons and nuclei</a:t>
            </a:r>
          </a:p>
          <a:p>
            <a:pPr>
              <a:buClr>
                <a:srgbClr val="0000FF"/>
              </a:buClr>
            </a:pPr>
            <a:r>
              <a:rPr lang="en-US" sz="1600" b="0" dirty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  <a:r>
              <a:rPr lang="en-US" sz="1600" b="0" dirty="0" smtClean="0">
                <a:solidFill>
                  <a:srgbClr val="FF00FF"/>
                </a:solidFill>
                <a:latin typeface="Comic Sans MS"/>
                <a:cs typeface="Comic Sans MS"/>
              </a:rPr>
              <a:t>    </a:t>
            </a:r>
            <a:r>
              <a:rPr lang="en-US" sz="1600" b="0" dirty="0" smtClean="0">
                <a:solidFill>
                  <a:srgbClr val="0000FF"/>
                </a:solidFill>
                <a:latin typeface="Comic Sans MS"/>
                <a:cs typeface="Comic Sans MS"/>
              </a:rPr>
              <a:t>How </a:t>
            </a:r>
            <a:r>
              <a:rPr lang="en-US" sz="1600" b="0" dirty="0">
                <a:solidFill>
                  <a:srgbClr val="0000FF"/>
                </a:solidFill>
                <a:latin typeface="Comic Sans MS"/>
                <a:cs typeface="Comic Sans MS"/>
              </a:rPr>
              <a:t>does the glue bind quarks and itself into </a:t>
            </a:r>
            <a:r>
              <a:rPr lang="en-US" sz="1600" b="0" dirty="0" smtClean="0">
                <a:solidFill>
                  <a:srgbClr val="0000FF"/>
                </a:solidFill>
                <a:latin typeface="Comic Sans MS"/>
                <a:cs typeface="Comic Sans MS"/>
              </a:rPr>
              <a:t>   </a:t>
            </a:r>
          </a:p>
          <a:p>
            <a:pPr>
              <a:buClr>
                <a:srgbClr val="0000FF"/>
              </a:buClr>
            </a:pPr>
            <a:r>
              <a:rPr lang="en-US" sz="1600" b="0" dirty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  <a:r>
              <a:rPr lang="en-US" sz="1600" b="0" dirty="0" smtClean="0">
                <a:solidFill>
                  <a:srgbClr val="0000FF"/>
                </a:solidFill>
                <a:latin typeface="Comic Sans MS"/>
                <a:cs typeface="Comic Sans MS"/>
              </a:rPr>
              <a:t>    nucleons </a:t>
            </a:r>
            <a:r>
              <a:rPr lang="en-US" sz="1600" b="0" dirty="0">
                <a:solidFill>
                  <a:srgbClr val="0000FF"/>
                </a:solidFill>
                <a:latin typeface="Comic Sans MS"/>
                <a:cs typeface="Comic Sans MS"/>
              </a:rPr>
              <a:t>and nuclei? </a:t>
            </a:r>
          </a:p>
        </p:txBody>
      </p:sp>
      <p:sp>
        <p:nvSpPr>
          <p:cNvPr id="66" name="AutoShape 49"/>
          <p:cNvSpPr>
            <a:spLocks noChangeArrowheads="1"/>
          </p:cNvSpPr>
          <p:nvPr/>
        </p:nvSpPr>
        <p:spPr bwMode="auto">
          <a:xfrm>
            <a:off x="0" y="3264200"/>
            <a:ext cx="618435" cy="269688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 fontScale="77500" lnSpcReduction="20000"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S. Fazio (BNL)</a:t>
            </a:r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4295908" y="4871807"/>
            <a:ext cx="5298817" cy="1305778"/>
            <a:chOff x="2469387" y="4752014"/>
            <a:chExt cx="5298817" cy="1305778"/>
          </a:xfrm>
        </p:grpSpPr>
        <p:cxnSp>
          <p:nvCxnSpPr>
            <p:cNvPr id="40" name="Straight Arrow Connector 39"/>
            <p:cNvCxnSpPr/>
            <p:nvPr/>
          </p:nvCxnSpPr>
          <p:spPr>
            <a:xfrm flipV="1">
              <a:off x="2469387" y="5067806"/>
              <a:ext cx="4221416" cy="48"/>
            </a:xfrm>
            <a:prstGeom prst="straightConnector1">
              <a:avLst/>
            </a:prstGeom>
            <a:ln w="31750"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6169388" y="4787048"/>
              <a:ext cx="15988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rgbClr val="0000FF"/>
                  </a:solidFill>
                </a:rPr>
                <a:t>Q</a:t>
              </a:r>
              <a:r>
                <a:rPr lang="en-US" sz="1200" baseline="30000" dirty="0">
                  <a:solidFill>
                    <a:srgbClr val="0000FF"/>
                  </a:solidFill>
                </a:rPr>
                <a:t>2</a:t>
              </a:r>
              <a:r>
                <a:rPr lang="en-US" sz="1200" dirty="0">
                  <a:solidFill>
                    <a:srgbClr val="0000FF"/>
                  </a:solidFill>
                </a:rPr>
                <a:t> GeV</a:t>
              </a:r>
              <a:r>
                <a:rPr lang="en-US" sz="1200" baseline="30000" dirty="0">
                  <a:solidFill>
                    <a:srgbClr val="0000FF"/>
                  </a:solidFill>
                </a:rPr>
                <a:t>2</a:t>
              </a:r>
            </a:p>
            <a:p>
              <a:pPr algn="ctr"/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Probing</a:t>
              </a:r>
            </a:p>
            <a:p>
              <a:pPr algn="ctr"/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momentum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672246" y="5064588"/>
              <a:ext cx="1489319" cy="274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200 MeV (1 </a:t>
              </a:r>
              <a:r>
                <a:rPr lang="en-US" sz="1200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fm</a:t>
              </a:r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)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945806" y="5042343"/>
              <a:ext cx="15568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2 </a:t>
              </a:r>
              <a:r>
                <a:rPr lang="en-US" sz="1200" dirty="0" err="1" smtClean="0">
                  <a:solidFill>
                    <a:srgbClr val="0000FF"/>
                  </a:solidFill>
                  <a:latin typeface="Comic Sans MS"/>
                  <a:cs typeface="Comic Sans MS"/>
                </a:rPr>
                <a:t>GeV</a:t>
              </a:r>
              <a:r>
                <a:rPr lang="en-US" sz="1200" dirty="0">
                  <a:solidFill>
                    <a:srgbClr val="0000FF"/>
                  </a:solidFill>
                  <a:latin typeface="Comic Sans MS"/>
                  <a:cs typeface="Comic Sans MS"/>
                </a:rPr>
                <a:t> </a:t>
              </a:r>
              <a:r>
                <a:rPr lang="en-US" sz="1200" dirty="0" smtClean="0">
                  <a:solidFill>
                    <a:srgbClr val="0000FF"/>
                  </a:solidFill>
                  <a:latin typeface="Comic Sans MS"/>
                  <a:cs typeface="Comic Sans MS"/>
                </a:rPr>
                <a:t>(1/10) fm)</a:t>
              </a:r>
              <a:endParaRPr lang="en-US" sz="1200" dirty="0">
                <a:solidFill>
                  <a:srgbClr val="0000FF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12843" y="4777437"/>
              <a:ext cx="17449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Color Confinement</a:t>
              </a:r>
              <a:endParaRPr lang="en-US" sz="14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646578" y="4752014"/>
              <a:ext cx="19170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Asymptotic freedom</a:t>
              </a:r>
              <a:endParaRPr lang="en-US" sz="14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53" name="Picture 52" descr="Screen shot 2010-10-27 at 10.18.21 PM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81453" y="5371992"/>
              <a:ext cx="520700" cy="685800"/>
            </a:xfrm>
            <a:prstGeom prst="rect">
              <a:avLst/>
            </a:prstGeom>
          </p:spPr>
        </p:pic>
        <p:pic>
          <p:nvPicPr>
            <p:cNvPr id="54" name="Picture 53" descr="Screen shot 2010-10-27 at 10.18.35 PM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02749" y="5338861"/>
              <a:ext cx="492125" cy="676275"/>
            </a:xfrm>
            <a:prstGeom prst="rect">
              <a:avLst/>
            </a:prstGeom>
          </p:spPr>
        </p:pic>
        <p:pic>
          <p:nvPicPr>
            <p:cNvPr id="64" name="Picture 63" descr="Screen shot 2010-10-27 at 10.19.20 PM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834358" y="5289659"/>
              <a:ext cx="517779" cy="730377"/>
            </a:xfrm>
            <a:prstGeom prst="rect">
              <a:avLst/>
            </a:prstGeom>
          </p:spPr>
        </p:pic>
        <p:pic>
          <p:nvPicPr>
            <p:cNvPr id="65" name="Picture 64" descr="Screen shot 2010-10-27 at 10.19.37 PM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926437" y="5288001"/>
              <a:ext cx="501904" cy="716534"/>
            </a:xfrm>
            <a:prstGeom prst="rect">
              <a:avLst/>
            </a:prstGeom>
          </p:spPr>
        </p:pic>
      </p:grpSp>
      <p:sp>
        <p:nvSpPr>
          <p:cNvPr id="27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42174" y="131093"/>
            <a:ext cx="8446226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...and what we don’t!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/>
      <p:bldP spid="6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EIC luminosity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733371"/>
            <a:ext cx="6642890" cy="5619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114009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980410" y="123881"/>
            <a:ext cx="684168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Polarized W production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33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232" y="-105752"/>
            <a:ext cx="1797395" cy="1693134"/>
            <a:chOff x="13473" y="188198"/>
            <a:chExt cx="1797395" cy="1693134"/>
          </a:xfrm>
        </p:grpSpPr>
        <p:pic>
          <p:nvPicPr>
            <p:cNvPr id="6" name="Bild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3" y="188198"/>
              <a:ext cx="1796894" cy="1693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 bwMode="auto">
            <a:xfrm>
              <a:off x="940710" y="670219"/>
              <a:ext cx="870158" cy="388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W</a:t>
              </a:r>
              <a:r>
                <a:rPr kumimoji="0" lang="en-US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/>
                  <a:ea typeface="ＭＳ Ｐゴシック" pitchFamily="-112" charset="-128"/>
                  <a:cs typeface="Comic Sans MS"/>
                </a:rPr>
                <a:t>+/-</a:t>
              </a:r>
              <a:endParaRPr kumimoji="0" lang="en-US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omic Sans MS"/>
                <a:ea typeface="ＭＳ Ｐゴシック" pitchFamily="-112" charset="-128"/>
                <a:cs typeface="Comic Sans M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7696" y="587913"/>
              <a:ext cx="313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</a:t>
              </a: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9800" y="199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charset="2"/>
                  <a:cs typeface="Symbol" charset="2"/>
                </a:rPr>
                <a:t>n</a:t>
              </a:r>
            </a:p>
          </p:txBody>
        </p:sp>
      </p:grpSp>
      <p:pic>
        <p:nvPicPr>
          <p:cNvPr id="10" name="Picture 9" descr="asym-cc-dis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" t="7715" r="8348"/>
          <a:stretch/>
        </p:blipFill>
        <p:spPr>
          <a:xfrm>
            <a:off x="0" y="1481540"/>
            <a:ext cx="3842432" cy="5044087"/>
          </a:xfrm>
          <a:prstGeom prst="rect">
            <a:avLst/>
          </a:prstGeom>
        </p:spPr>
      </p:pic>
      <p:pic>
        <p:nvPicPr>
          <p:cNvPr id="12" name="Picture 11" descr="impact-profiles.eps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1"/>
          <a:stretch/>
        </p:blipFill>
        <p:spPr>
          <a:xfrm>
            <a:off x="4287844" y="2368521"/>
            <a:ext cx="4856158" cy="44894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4270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7200" y="863600"/>
            <a:ext cx="2438400" cy="558800"/>
          </a:xfrm>
          <a:prstGeom prst="rect">
            <a:avLst/>
          </a:prstGeom>
          <a:noFill/>
        </p:spPr>
      </p:pic>
      <p:pic>
        <p:nvPicPr>
          <p:cNvPr id="42701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78400" y="2006600"/>
            <a:ext cx="3695700" cy="342900"/>
          </a:xfrm>
          <a:prstGeom prst="rect">
            <a:avLst/>
          </a:prstGeom>
          <a:noFill/>
        </p:spPr>
      </p:pic>
      <p:sp>
        <p:nvSpPr>
          <p:cNvPr id="16" name="Horizontal Scroll 15"/>
          <p:cNvSpPr/>
          <p:nvPr/>
        </p:nvSpPr>
        <p:spPr bwMode="auto">
          <a:xfrm>
            <a:off x="4715764" y="547481"/>
            <a:ext cx="4106333" cy="1672166"/>
          </a:xfrm>
          <a:prstGeom prst="horizontalScroll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0000FF"/>
              </a:gs>
              <a:gs pos="50000">
                <a:schemeClr val="bg1"/>
              </a:gs>
            </a:gsLst>
            <a:lin ang="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83871" y="708824"/>
            <a:ext cx="30700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>
                <a:solidFill>
                  <a:srgbClr val="FF6600"/>
                </a:solidFill>
              </a:rPr>
              <a:t>Complementary to SIDIS:</a:t>
            </a:r>
          </a:p>
          <a:p>
            <a:r>
              <a:rPr lang="en-US" sz="1600" dirty="0" smtClean="0"/>
              <a:t>very high Q2-scale</a:t>
            </a:r>
          </a:p>
          <a:p>
            <a:r>
              <a:rPr lang="en-US" sz="1600" dirty="0" smtClean="0"/>
              <a:t>extremely clean theoretically </a:t>
            </a:r>
          </a:p>
          <a:p>
            <a:r>
              <a:rPr lang="en-US" sz="1600" dirty="0" smtClean="0"/>
              <a:t>No Fragmentation function </a:t>
            </a:r>
          </a:p>
          <a:p>
            <a:r>
              <a:rPr lang="en-US" sz="1600" dirty="0" smtClean="0"/>
              <a:t>best way to measure at very high x</a:t>
            </a:r>
            <a:endParaRPr lang="en-US" sz="1600" dirty="0"/>
          </a:p>
        </p:txBody>
      </p:sp>
      <p:grpSp>
        <p:nvGrpSpPr>
          <p:cNvPr id="15" name="Group 17"/>
          <p:cNvGrpSpPr/>
          <p:nvPr/>
        </p:nvGrpSpPr>
        <p:grpSpPr>
          <a:xfrm>
            <a:off x="3800907" y="3751326"/>
            <a:ext cx="771093" cy="924560"/>
            <a:chOff x="3430482" y="2997200"/>
            <a:chExt cx="771093" cy="924560"/>
          </a:xfrm>
        </p:grpSpPr>
        <p:sp>
          <p:nvSpPr>
            <p:cNvPr id="19" name="AutoShape 49"/>
            <p:cNvSpPr>
              <a:spLocks noChangeArrowheads="1"/>
            </p:cNvSpPr>
            <p:nvPr/>
          </p:nvSpPr>
          <p:spPr bwMode="auto">
            <a:xfrm>
              <a:off x="3430482" y="3069416"/>
              <a:ext cx="733425" cy="852344"/>
            </a:xfrm>
            <a:prstGeom prst="curvedRightArrow">
              <a:avLst>
                <a:gd name="adj1" fmla="val 24848"/>
                <a:gd name="adj2" fmla="val 49697"/>
                <a:gd name="adj3" fmla="val 33333"/>
              </a:avLst>
            </a:pr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05200" y="2997200"/>
              <a:ext cx="696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FFFF"/>
                  </a:solidFill>
                </a:rPr>
                <a:t>QCD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05200" y="3495040"/>
              <a:ext cx="4754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fit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5232" y="6187073"/>
            <a:ext cx="20398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PRD 88 (2013) 114025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19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Structure functions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0752" y="863640"/>
            <a:ext cx="395595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Extensive program carried at HERA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F</a:t>
            </a:r>
            <a:r>
              <a:rPr lang="en-US" sz="1600" b="1" baseline="-25000" dirty="0" smtClean="0">
                <a:cs typeface="Symbol" charset="2"/>
              </a:rPr>
              <a:t>2 </a:t>
            </a:r>
            <a:r>
              <a:rPr lang="en-US" sz="1600" b="1" dirty="0" smtClean="0">
                <a:cs typeface="Symbol" charset="2"/>
              </a:rPr>
              <a:t>precisely measured in a large 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range</a:t>
            </a:r>
          </a:p>
          <a:p>
            <a:pPr marL="233363" indent="-233363">
              <a:buFont typeface="Wingdings" charset="2"/>
              <a:buChar char="ü"/>
            </a:pPr>
            <a:r>
              <a:rPr lang="en-US" sz="1600" b="1" dirty="0" smtClean="0">
                <a:cs typeface="Symbol" charset="2"/>
              </a:rPr>
              <a:t>At low-</a:t>
            </a:r>
            <a:r>
              <a:rPr lang="en-US" sz="1600" b="1" dirty="0" err="1" smtClean="0">
                <a:cs typeface="Symbol" charset="2"/>
              </a:rPr>
              <a:t>x</a:t>
            </a:r>
            <a:r>
              <a:rPr lang="en-US" sz="1600" b="1" dirty="0" smtClean="0">
                <a:cs typeface="Symbol" charset="2"/>
              </a:rPr>
              <a:t> gluons dominate</a:t>
            </a:r>
            <a:endParaRPr lang="en-US" sz="1600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pic>
        <p:nvPicPr>
          <p:cNvPr id="12" name="Picture 11" descr="DESY-09-158_18a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875" y="1971636"/>
            <a:ext cx="2798626" cy="2537026"/>
          </a:xfrm>
          <a:prstGeom prst="rect">
            <a:avLst/>
          </a:prstGeom>
        </p:spPr>
      </p:pic>
      <p:pic>
        <p:nvPicPr>
          <p:cNvPr id="13" name="Picture 12" descr="DESY-09-158_18b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7787" y="1993916"/>
            <a:ext cx="2761760" cy="2503606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942841" y="4942530"/>
          <a:ext cx="3201159" cy="561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315" name="Equation" r:id="rId5" imgW="2171700" imgH="381000" progId="Equation.3">
                  <p:embed/>
                </p:oleObj>
              </mc:Choice>
              <mc:Fallback>
                <p:oleObj name="Equation" r:id="rId5" imgW="2171700" imgH="3810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841" y="4942530"/>
                        <a:ext cx="3201159" cy="5616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421502" y="5009370"/>
            <a:ext cx="23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Reduced cross section:</a:t>
            </a:r>
            <a:endParaRPr lang="en-US" dirty="0"/>
          </a:p>
        </p:txBody>
      </p:sp>
      <p:sp>
        <p:nvSpPr>
          <p:cNvPr id="23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6113842" y="4343400"/>
          <a:ext cx="2414587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316" name="Equation" r:id="rId7" imgW="1638300" imgH="431800" progId="Equation.3">
                  <p:embed/>
                </p:oleObj>
              </mc:Choice>
              <mc:Fallback>
                <p:oleObj name="Equation" r:id="rId7" imgW="1638300" imgH="431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3842" y="4343400"/>
                        <a:ext cx="2414587" cy="636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1502" y="4432520"/>
            <a:ext cx="2546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Differential cross section: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177800" y="711200"/>
            <a:ext cx="3333888" cy="3341578"/>
            <a:chOff x="177800" y="990600"/>
            <a:chExt cx="3333888" cy="3341578"/>
          </a:xfrm>
        </p:grpSpPr>
        <p:pic>
          <p:nvPicPr>
            <p:cNvPr id="14" name="Picture 13" descr="imm2.eps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7800" y="998290"/>
              <a:ext cx="3333888" cy="333388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90500" y="990600"/>
              <a:ext cx="4836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~F</a:t>
              </a:r>
              <a:r>
                <a:rPr lang="en-US" b="1" baseline="-25000" dirty="0" smtClean="0"/>
                <a:t>2</a:t>
              </a:r>
              <a:endParaRPr lang="en-US" b="1" baseline="-25000" dirty="0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200" y="4271963"/>
            <a:ext cx="1701800" cy="170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169073">
            <a:off x="5962759" y="4142538"/>
            <a:ext cx="442471" cy="184661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90" y="681038"/>
            <a:ext cx="7856704" cy="5611932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160019" y="-116510"/>
            <a:ext cx="7313613" cy="634852"/>
          </a:xfrm>
          <a:prstGeom prst="rect">
            <a:avLst/>
          </a:prstGeom>
          <a:scene3d>
            <a:camera prst="orthographicFront"/>
            <a:lightRig rig="chilly" dir="t"/>
          </a:scene3d>
          <a:sp3d extrusionH="12700">
            <a:extrusionClr>
              <a:schemeClr val="bg1"/>
            </a:extrusionClr>
          </a:sp3d>
        </p:spPr>
        <p:txBody>
          <a:bodyPr vert="horz" lIns="91440" tIns="45720" rIns="91440" bIns="45720" rtlCol="0" anchor="b">
            <a:noAutofit/>
            <a:sp3d extrusionH="12700">
              <a:extrusionClr>
                <a:schemeClr val="bg1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effectLst>
                <a:outerShdw blurRad="50800" dist="38100" dir="2700000" algn="br">
                  <a:srgbClr val="000000">
                    <a:alpha val="43000"/>
                  </a:srgbClr>
                </a:outerShdw>
              </a:effectLst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766004" y="6106299"/>
            <a:ext cx="3587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lowest x so far </a:t>
            </a:r>
            <a:r>
              <a:rPr lang="en-US" sz="1400" b="1" dirty="0" smtClean="0">
                <a:solidFill>
                  <a:srgbClr val="0000FF"/>
                </a:solidFill>
              </a:rPr>
              <a:t>4.6 x10</a:t>
            </a:r>
            <a:r>
              <a:rPr lang="en-US" sz="1400" b="1" baseline="30000" dirty="0" smtClean="0">
                <a:solidFill>
                  <a:srgbClr val="0000FF"/>
                </a:solidFill>
              </a:rPr>
              <a:t>-3</a:t>
            </a:r>
            <a:r>
              <a:rPr lang="en-US" sz="1400" dirty="0">
                <a:solidFill>
                  <a:srgbClr val="0000FF"/>
                </a:solidFill>
              </a:rPr>
              <a:t> </a:t>
            </a:r>
            <a:r>
              <a:rPr lang="en-US" sz="1400" dirty="0" smtClean="0">
                <a:solidFill>
                  <a:srgbClr val="0000FF"/>
                </a:solidFill>
              </a:rPr>
              <a:t>COMPASS </a:t>
            </a:r>
            <a:endParaRPr lang="en-US" sz="1400" baseline="30000" dirty="0" smtClean="0">
              <a:solidFill>
                <a:srgbClr val="0000FF"/>
              </a:solidFill>
            </a:endParaRPr>
          </a:p>
        </p:txBody>
      </p:sp>
      <p:cxnSp>
        <p:nvCxnSpPr>
          <p:cNvPr id="10" name="Gerade Verbindung mit Pfeil 10"/>
          <p:cNvCxnSpPr/>
          <p:nvPr/>
        </p:nvCxnSpPr>
        <p:spPr>
          <a:xfrm rot="5400000" flipH="1" flipV="1">
            <a:off x="4027667" y="5726607"/>
            <a:ext cx="499163" cy="36182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1"/>
          <p:cNvSpPr txBox="1"/>
          <p:nvPr/>
        </p:nvSpPr>
        <p:spPr>
          <a:xfrm>
            <a:off x="6439590" y="3640692"/>
            <a:ext cx="2185020" cy="815608"/>
          </a:xfrm>
          <a:prstGeom prst="rect">
            <a:avLst/>
          </a:prstGeom>
          <a:solidFill>
            <a:srgbClr val="FFF7ED"/>
          </a:solidFill>
          <a:ln>
            <a:solidFill>
              <a:srgbClr val="FF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RHIC pp data</a:t>
            </a:r>
          </a:p>
          <a:p>
            <a:pPr algn="ctr"/>
            <a:r>
              <a:rPr lang="en-US" sz="1100" b="1" dirty="0" smtClean="0"/>
              <a:t>constraining </a:t>
            </a:r>
            <a:r>
              <a:rPr lang="en-US" sz="1100" b="1" dirty="0" err="1" smtClean="0"/>
              <a:t>Δg(x</a:t>
            </a:r>
            <a:r>
              <a:rPr lang="en-US" sz="1100" b="1" dirty="0" smtClean="0"/>
              <a:t>)</a:t>
            </a:r>
          </a:p>
          <a:p>
            <a:pPr algn="ctr">
              <a:spcAft>
                <a:spcPts val="600"/>
              </a:spcAft>
            </a:pPr>
            <a:r>
              <a:rPr lang="en-US" sz="1100" dirty="0" smtClean="0"/>
              <a:t>in approx. </a:t>
            </a:r>
            <a:r>
              <a:rPr lang="en-US" sz="1100" b="1" dirty="0" smtClean="0">
                <a:solidFill>
                  <a:srgbClr val="FF0000"/>
                </a:solidFill>
              </a:rPr>
              <a:t>0.05 &lt; </a:t>
            </a:r>
            <a:r>
              <a:rPr lang="en-US" sz="1100" b="1" dirty="0" err="1" smtClean="0">
                <a:solidFill>
                  <a:srgbClr val="FF0000"/>
                </a:solidFill>
              </a:rPr>
              <a:t>x</a:t>
            </a:r>
            <a:r>
              <a:rPr lang="en-US" sz="1100" b="1" dirty="0" smtClean="0">
                <a:solidFill>
                  <a:srgbClr val="FF0000"/>
                </a:solidFill>
              </a:rPr>
              <a:t> &lt;0.2</a:t>
            </a:r>
          </a:p>
          <a:p>
            <a:pPr algn="ctr"/>
            <a:r>
              <a:rPr lang="en-US" sz="900" dirty="0" smtClean="0"/>
              <a:t>data plotted at </a:t>
            </a:r>
            <a:r>
              <a:rPr lang="en-US" sz="900" dirty="0" err="1" smtClean="0"/>
              <a:t>x</a:t>
            </a:r>
            <a:r>
              <a:rPr lang="en-US" sz="900" baseline="-25000" dirty="0" err="1" smtClean="0"/>
              <a:t>T</a:t>
            </a:r>
            <a:r>
              <a:rPr lang="en-US" sz="900" dirty="0" smtClean="0"/>
              <a:t>=2p</a:t>
            </a:r>
            <a:r>
              <a:rPr lang="en-US" sz="900" baseline="-25000" dirty="0" smtClean="0"/>
              <a:t>T</a:t>
            </a:r>
            <a:r>
              <a:rPr lang="en-US" sz="900" dirty="0" smtClean="0"/>
              <a:t>/√S</a:t>
            </a:r>
            <a:endParaRPr lang="en-US" sz="900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8" name="Pfeil nach links 15"/>
          <p:cNvSpPr/>
          <p:nvPr/>
        </p:nvSpPr>
        <p:spPr>
          <a:xfrm>
            <a:off x="1388756" y="5548065"/>
            <a:ext cx="2866421" cy="151462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Textfeld 16"/>
          <p:cNvSpPr txBox="1"/>
          <p:nvPr/>
        </p:nvSpPr>
        <p:spPr>
          <a:xfrm>
            <a:off x="116436" y="6156144"/>
            <a:ext cx="2499548" cy="69249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eRHIC</a:t>
            </a:r>
            <a:r>
              <a:rPr lang="en-US" sz="1400" b="1" dirty="0" smtClean="0"/>
              <a:t> extends x coverage</a:t>
            </a:r>
          </a:p>
          <a:p>
            <a:pPr algn="ctr"/>
            <a:r>
              <a:rPr lang="en-US" sz="1400" b="1" dirty="0" smtClean="0"/>
              <a:t>by up to 2 decades </a:t>
            </a:r>
          </a:p>
          <a:p>
            <a:pPr algn="ctr"/>
            <a:r>
              <a:rPr lang="en-US" sz="1100" dirty="0" smtClean="0"/>
              <a:t>(at Q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=1 GeV</a:t>
            </a:r>
            <a:r>
              <a:rPr lang="en-US" sz="1100" baseline="30000" dirty="0" smtClean="0"/>
              <a:t>2</a:t>
            </a:r>
            <a:r>
              <a:rPr lang="en-US" sz="1100" dirty="0" smtClean="0"/>
              <a:t>) </a:t>
            </a:r>
            <a:endParaRPr lang="en-US" sz="1400" dirty="0"/>
          </a:p>
        </p:txBody>
      </p:sp>
      <p:sp>
        <p:nvSpPr>
          <p:cNvPr id="20" name="Pfeil nach links 6"/>
          <p:cNvSpPr/>
          <p:nvPr/>
        </p:nvSpPr>
        <p:spPr>
          <a:xfrm rot="5400000">
            <a:off x="3781869" y="3905756"/>
            <a:ext cx="2341147" cy="183918"/>
          </a:xfrm>
          <a:prstGeom prst="leftArrow">
            <a:avLst>
              <a:gd name="adj1" fmla="val 50000"/>
              <a:gd name="adj2" fmla="val 72856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feld 7"/>
          <p:cNvSpPr txBox="1"/>
          <p:nvPr/>
        </p:nvSpPr>
        <p:spPr>
          <a:xfrm>
            <a:off x="4607277" y="1756738"/>
            <a:ext cx="1765870" cy="338554"/>
          </a:xfrm>
          <a:prstGeom prst="rect">
            <a:avLst/>
          </a:prstGeom>
          <a:solidFill>
            <a:srgbClr val="0000FF">
              <a:alpha val="25000"/>
            </a:srgbClr>
          </a:solidFill>
          <a:ln w="28575">
            <a:solidFill>
              <a:srgbClr val="00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likewise for Q</a:t>
            </a:r>
            <a:r>
              <a:rPr lang="en-US" sz="1600" b="1" baseline="30000" dirty="0" smtClean="0"/>
              <a:t>2</a:t>
            </a:r>
            <a:r>
              <a:rPr lang="en-US" sz="1400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 dirty="0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present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vs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eRHIC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50800" dist="38100" dir="2700000" algn="br">
                    <a:srgbClr val="000000">
                      <a:alpha val="43000"/>
                    </a:srgbClr>
                  </a:outerShdw>
                  <a:reflection stA="50000" endPos="50000" dist="12700" dir="5400000" sy="-100000" algn="bl" rotWithShape="0"/>
                </a:effectLst>
                <a:latin typeface="Comic Sans MS"/>
                <a:cs typeface="Comic Sans MS"/>
              </a:rPr>
              <a:t> kinematic coverage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 rot="2195036">
            <a:off x="5960530" y="1847269"/>
            <a:ext cx="356513" cy="4195223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5400000">
            <a:off x="6737512" y="544929"/>
            <a:ext cx="356513" cy="1943100"/>
          </a:xfrm>
          <a:prstGeom prst="roundRect">
            <a:avLst>
              <a:gd name="adj" fmla="val 50000"/>
            </a:avLst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43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9" grpId="0"/>
      <p:bldP spid="11" grpId="0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  <p:bldP spid="16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36</a:t>
            </a:fld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/>
        </p:nvGraphicFramePr>
        <p:xfrm>
          <a:off x="5930900" y="1399926"/>
          <a:ext cx="2616200" cy="456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358" name="Equation" r:id="rId3" imgW="1092200" imgH="190500" progId="Equation.3">
                  <p:embed/>
                </p:oleObj>
              </mc:Choice>
              <mc:Fallback>
                <p:oleObj name="Equation" r:id="rId3" imgW="1092200" imgH="1905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0900" y="1399926"/>
                        <a:ext cx="2616200" cy="4564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–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Sivers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function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2" name="Group 80"/>
          <p:cNvGrpSpPr/>
          <p:nvPr/>
        </p:nvGrpSpPr>
        <p:grpSpPr>
          <a:xfrm>
            <a:off x="4495800" y="1517969"/>
            <a:ext cx="2476500" cy="2285346"/>
            <a:chOff x="4635500" y="2470469"/>
            <a:chExt cx="2476500" cy="2285346"/>
          </a:xfrm>
        </p:grpSpPr>
        <p:sp>
          <p:nvSpPr>
            <p:cNvPr id="72" name="Right Brace 71"/>
            <p:cNvSpPr/>
            <p:nvPr/>
          </p:nvSpPr>
          <p:spPr>
            <a:xfrm>
              <a:off x="4635500" y="2470469"/>
              <a:ext cx="406400" cy="2285346"/>
            </a:xfrm>
            <a:prstGeom prst="rightBrace">
              <a:avLst>
                <a:gd name="adj1" fmla="val 89583"/>
                <a:gd name="adj2" fmla="val 50555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81600" y="3231571"/>
              <a:ext cx="1930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Measure a pair of </a:t>
              </a:r>
              <a:r>
                <a:rPr lang="en-US" b="1" dirty="0" smtClean="0">
                  <a:solidFill>
                    <a:srgbClr val="FF0000"/>
                  </a:solidFill>
                </a:rPr>
                <a:t>D</a:t>
              </a:r>
              <a:r>
                <a:rPr lang="en-US" b="1" dirty="0" smtClean="0">
                  <a:solidFill>
                    <a:srgbClr val="0000FF"/>
                  </a:solidFill>
                </a:rPr>
                <a:t> mesons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410200" y="848639"/>
            <a:ext cx="3777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Measurement of the </a:t>
            </a:r>
            <a:r>
              <a:rPr lang="en-US" sz="2000" b="1" dirty="0" smtClean="0">
                <a:solidFill>
                  <a:srgbClr val="FF0000"/>
                </a:solidFill>
              </a:rPr>
              <a:t>charm</a:t>
            </a:r>
            <a:r>
              <a:rPr lang="en-US" sz="2000" b="1" dirty="0" smtClean="0">
                <a:solidFill>
                  <a:srgbClr val="0000FF"/>
                </a:solidFill>
              </a:rPr>
              <a:t> decay</a:t>
            </a:r>
            <a:endParaRPr lang="en-US" sz="2000" b="1" dirty="0">
              <a:solidFill>
                <a:srgbClr val="0000FF"/>
              </a:solidFill>
            </a:endParaRPr>
          </a:p>
        </p:txBody>
      </p:sp>
      <p:sp>
        <p:nvSpPr>
          <p:cNvPr id="7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1772137" y="3811235"/>
            <a:ext cx="16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k</a:t>
            </a:r>
            <a:r>
              <a:rPr lang="en-US" b="1" baseline="-25000" dirty="0" smtClean="0"/>
              <a:t>⊥</a:t>
            </a:r>
            <a:r>
              <a:rPr lang="en-US" b="1" dirty="0" smtClean="0"/>
              <a:t> = |k</a:t>
            </a:r>
            <a:r>
              <a:rPr lang="en-US" b="1" baseline="-25000" dirty="0" smtClean="0"/>
              <a:t>1T</a:t>
            </a:r>
            <a:r>
              <a:rPr lang="en-US" b="1" dirty="0" smtClean="0"/>
              <a:t> + k</a:t>
            </a:r>
            <a:r>
              <a:rPr lang="en-US" b="1" baseline="-25000" dirty="0" smtClean="0"/>
              <a:t>2T</a:t>
            </a:r>
            <a:r>
              <a:rPr lang="en-US" b="1" dirty="0" smtClean="0"/>
              <a:t>|</a:t>
            </a:r>
            <a:endParaRPr lang="en-US" b="1" dirty="0"/>
          </a:p>
        </p:txBody>
      </p:sp>
      <p:grpSp>
        <p:nvGrpSpPr>
          <p:cNvPr id="6" name="Group 79"/>
          <p:cNvGrpSpPr/>
          <p:nvPr/>
        </p:nvGrpSpPr>
        <p:grpSpPr>
          <a:xfrm>
            <a:off x="330201" y="835939"/>
            <a:ext cx="3873500" cy="3159962"/>
            <a:chOff x="368300" y="1674139"/>
            <a:chExt cx="4157479" cy="3486204"/>
          </a:xfrm>
        </p:grpSpPr>
        <p:grpSp>
          <p:nvGrpSpPr>
            <p:cNvPr id="7" name="Group 69"/>
            <p:cNvGrpSpPr/>
            <p:nvPr/>
          </p:nvGrpSpPr>
          <p:grpSpPr>
            <a:xfrm>
              <a:off x="368300" y="1674139"/>
              <a:ext cx="4157479" cy="3486204"/>
              <a:chOff x="368300" y="1001039"/>
              <a:chExt cx="4157479" cy="3486204"/>
            </a:xfrm>
          </p:grpSpPr>
          <p:grpSp>
            <p:nvGrpSpPr>
              <p:cNvPr id="10" name="Group 62"/>
              <p:cNvGrpSpPr/>
              <p:nvPr/>
            </p:nvGrpSpPr>
            <p:grpSpPr>
              <a:xfrm>
                <a:off x="609600" y="1346201"/>
                <a:ext cx="3916179" cy="2777357"/>
                <a:chOff x="457200" y="787400"/>
                <a:chExt cx="5219700" cy="3454400"/>
              </a:xfrm>
            </p:grpSpPr>
            <p:grpSp>
              <p:nvGrpSpPr>
                <p:cNvPr id="12" name="Group 61"/>
                <p:cNvGrpSpPr/>
                <p:nvPr/>
              </p:nvGrpSpPr>
              <p:grpSpPr>
                <a:xfrm>
                  <a:off x="457200" y="787400"/>
                  <a:ext cx="1888009" cy="549579"/>
                  <a:chOff x="457200" y="787400"/>
                  <a:chExt cx="1888009" cy="549579"/>
                </a:xfrm>
              </p:grpSpPr>
              <p:cxnSp>
                <p:nvCxnSpPr>
                  <p:cNvPr id="8" name="Straight Arrow Connector 7"/>
                  <p:cNvCxnSpPr/>
                  <p:nvPr/>
                </p:nvCxnSpPr>
                <p:spPr>
                  <a:xfrm>
                    <a:off x="457200" y="1335088"/>
                    <a:ext cx="1086123" cy="1891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8"/>
                  <p:cNvCxnSpPr/>
                  <p:nvPr/>
                </p:nvCxnSpPr>
                <p:spPr>
                  <a:xfrm flipV="1">
                    <a:off x="1447800" y="787400"/>
                    <a:ext cx="897409" cy="546100"/>
                  </a:xfrm>
                  <a:prstGeom prst="straightConnector1">
                    <a:avLst/>
                  </a:prstGeom>
                  <a:ln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25"/>
                <p:cNvGrpSpPr/>
                <p:nvPr/>
              </p:nvGrpSpPr>
              <p:grpSpPr>
                <a:xfrm>
                  <a:off x="457200" y="3605152"/>
                  <a:ext cx="2333606" cy="636648"/>
                  <a:chOff x="457200" y="3198752"/>
                  <a:chExt cx="2333606" cy="636648"/>
                </a:xfrm>
              </p:grpSpPr>
              <p:sp>
                <p:nvSpPr>
                  <p:cNvPr id="11" name="Notched Right Arrow 10"/>
                  <p:cNvSpPr/>
                  <p:nvPr/>
                </p:nvSpPr>
                <p:spPr>
                  <a:xfrm>
                    <a:off x="457200" y="3695699"/>
                    <a:ext cx="965200" cy="139701"/>
                  </a:xfrm>
                  <a:prstGeom prst="notchedRightArrow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2" name="Freeform 11"/>
                  <p:cNvSpPr>
                    <a:spLocks noChangeArrowheads="1"/>
                  </p:cNvSpPr>
                  <p:nvPr/>
                </p:nvSpPr>
                <p:spPr bwMode="auto">
                  <a:xfrm rot="19683341">
                    <a:off x="1364445" y="3198752"/>
                    <a:ext cx="1426361" cy="280551"/>
                  </a:xfrm>
                  <a:custGeom>
                    <a:avLst/>
                    <a:gdLst>
                      <a:gd name="T0" fmla="*/ 0 w 1875"/>
                      <a:gd name="T1" fmla="*/ 1 h 290"/>
                      <a:gd name="T2" fmla="*/ 0 w 1875"/>
                      <a:gd name="T3" fmla="*/ 1 h 290"/>
                      <a:gd name="T4" fmla="*/ 0 w 1875"/>
                      <a:gd name="T5" fmla="*/ 1 h 290"/>
                      <a:gd name="T6" fmla="*/ 0 w 1875"/>
                      <a:gd name="T7" fmla="*/ 1 h 290"/>
                      <a:gd name="T8" fmla="*/ 1 w 1875"/>
                      <a:gd name="T9" fmla="*/ 2 h 290"/>
                      <a:gd name="T10" fmla="*/ 1 w 1875"/>
                      <a:gd name="T11" fmla="*/ 1 h 290"/>
                      <a:gd name="T12" fmla="*/ 1 w 1875"/>
                      <a:gd name="T13" fmla="*/ 1 h 290"/>
                      <a:gd name="T14" fmla="*/ 1 w 1875"/>
                      <a:gd name="T15" fmla="*/ 0 h 290"/>
                      <a:gd name="T16" fmla="*/ 1 w 1875"/>
                      <a:gd name="T17" fmla="*/ 1 h 290"/>
                      <a:gd name="T18" fmla="*/ 1 w 1875"/>
                      <a:gd name="T19" fmla="*/ 1 h 290"/>
                      <a:gd name="T20" fmla="*/ 2 w 1875"/>
                      <a:gd name="T21" fmla="*/ 2 h 290"/>
                      <a:gd name="T22" fmla="*/ 2 w 1875"/>
                      <a:gd name="T23" fmla="*/ 1 h 290"/>
                      <a:gd name="T24" fmla="*/ 2 w 1875"/>
                      <a:gd name="T25" fmla="*/ 1 h 290"/>
                      <a:gd name="T26" fmla="*/ 2 w 1875"/>
                      <a:gd name="T27" fmla="*/ 0 h 290"/>
                      <a:gd name="T28" fmla="*/ 2 w 1875"/>
                      <a:gd name="T29" fmla="*/ 1 h 290"/>
                      <a:gd name="T30" fmla="*/ 2 w 1875"/>
                      <a:gd name="T31" fmla="*/ 1 h 290"/>
                      <a:gd name="T32" fmla="*/ 2 w 1875"/>
                      <a:gd name="T33" fmla="*/ 2 h 290"/>
                      <a:gd name="T34" fmla="*/ 3 w 1875"/>
                      <a:gd name="T35" fmla="*/ 1 h 290"/>
                      <a:gd name="T36" fmla="*/ 3 w 1875"/>
                      <a:gd name="T37" fmla="*/ 0 h 290"/>
                      <a:gd name="T38" fmla="*/ 3 w 1875"/>
                      <a:gd name="T39" fmla="*/ 0 h 290"/>
                      <a:gd name="T40" fmla="*/ 3 w 1875"/>
                      <a:gd name="T41" fmla="*/ 1 h 290"/>
                      <a:gd name="T42" fmla="*/ 3 w 1875"/>
                      <a:gd name="T43" fmla="*/ 1 h 290"/>
                      <a:gd name="T44" fmla="*/ 3 w 1875"/>
                      <a:gd name="T45" fmla="*/ 2 h 290"/>
                      <a:gd name="T46" fmla="*/ 4 w 1875"/>
                      <a:gd name="T47" fmla="*/ 1 h 290"/>
                      <a:gd name="T48" fmla="*/ 4 w 1875"/>
                      <a:gd name="T49" fmla="*/ 1 h 290"/>
                      <a:gd name="T50" fmla="*/ 4 w 1875"/>
                      <a:gd name="T51" fmla="*/ 0 h 290"/>
                      <a:gd name="T52" fmla="*/ 4 w 1875"/>
                      <a:gd name="T53" fmla="*/ 1 h 290"/>
                      <a:gd name="T54" fmla="*/ 4 w 1875"/>
                      <a:gd name="T55" fmla="*/ 1 h 290"/>
                      <a:gd name="T56" fmla="*/ 4 w 1875"/>
                      <a:gd name="T57" fmla="*/ 2 h 290"/>
                      <a:gd name="T58" fmla="*/ 4 w 1875"/>
                      <a:gd name="T59" fmla="*/ 1 h 290"/>
                      <a:gd name="T60" fmla="*/ 5 w 1875"/>
                      <a:gd name="T61" fmla="*/ 1 h 290"/>
                      <a:gd name="T62" fmla="*/ 4 w 1875"/>
                      <a:gd name="T63" fmla="*/ 0 h 290"/>
                      <a:gd name="T64" fmla="*/ 4 w 1875"/>
                      <a:gd name="T65" fmla="*/ 1 h 290"/>
                      <a:gd name="T66" fmla="*/ 4 w 1875"/>
                      <a:gd name="T67" fmla="*/ 1 h 290"/>
                      <a:gd name="T68" fmla="*/ 5 w 1875"/>
                      <a:gd name="T69" fmla="*/ 2 h 290"/>
                      <a:gd name="T70" fmla="*/ 5 w 1875"/>
                      <a:gd name="T71" fmla="*/ 1 h 290"/>
                      <a:gd name="T72" fmla="*/ 5 w 1875"/>
                      <a:gd name="T73" fmla="*/ 1 h 290"/>
                      <a:gd name="T74" fmla="*/ 5 w 1875"/>
                      <a:gd name="T75" fmla="*/ 0 h 290"/>
                      <a:gd name="T76" fmla="*/ 5 w 1875"/>
                      <a:gd name="T77" fmla="*/ 1 h 290"/>
                      <a:gd name="T78" fmla="*/ 5 w 1875"/>
                      <a:gd name="T79" fmla="*/ 1 h 290"/>
                      <a:gd name="T80" fmla="*/ 6 w 1875"/>
                      <a:gd name="T81" fmla="*/ 2 h 290"/>
                      <a:gd name="T82" fmla="*/ 6 w 1875"/>
                      <a:gd name="T83" fmla="*/ 1 h 290"/>
                      <a:gd name="T84" fmla="*/ 6 w 1875"/>
                      <a:gd name="T85" fmla="*/ 1 h 290"/>
                      <a:gd name="T86" fmla="*/ 6 w 1875"/>
                      <a:gd name="T87" fmla="*/ 0 h 290"/>
                      <a:gd name="T88" fmla="*/ 6 w 1875"/>
                      <a:gd name="T89" fmla="*/ 1 h 290"/>
                      <a:gd name="T90" fmla="*/ 6 w 1875"/>
                      <a:gd name="T91" fmla="*/ 1 h 290"/>
                      <a:gd name="T92" fmla="*/ 6 w 1875"/>
                      <a:gd name="T93" fmla="*/ 2 h 290"/>
                      <a:gd name="T94" fmla="*/ 7 w 1875"/>
                      <a:gd name="T95" fmla="*/ 1 h 290"/>
                      <a:gd name="T96" fmla="*/ 7 w 1875"/>
                      <a:gd name="T97" fmla="*/ 1 h 290"/>
                      <a:gd name="T98" fmla="*/ 7 w 1875"/>
                      <a:gd name="T99" fmla="*/ 1 h 290"/>
                      <a:gd name="T100" fmla="*/ 7 w 1875"/>
                      <a:gd name="T101" fmla="*/ 1 h 29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1875"/>
                      <a:gd name="T154" fmla="*/ 0 h 290"/>
                      <a:gd name="T155" fmla="*/ 1875 w 1875"/>
                      <a:gd name="T156" fmla="*/ 290 h 29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1875" h="290">
                        <a:moveTo>
                          <a:pt x="0" y="143"/>
                        </a:moveTo>
                        <a:cubicBezTo>
                          <a:pt x="9" y="143"/>
                          <a:pt x="43" y="143"/>
                          <a:pt x="53" y="143"/>
                        </a:cubicBezTo>
                        <a:cubicBezTo>
                          <a:pt x="63" y="143"/>
                          <a:pt x="51" y="128"/>
                          <a:pt x="59" y="144"/>
                        </a:cubicBezTo>
                        <a:cubicBezTo>
                          <a:pt x="67" y="160"/>
                          <a:pt x="82" y="215"/>
                          <a:pt x="102" y="239"/>
                        </a:cubicBezTo>
                        <a:cubicBezTo>
                          <a:pt x="122" y="263"/>
                          <a:pt x="153" y="288"/>
                          <a:pt x="179" y="288"/>
                        </a:cubicBezTo>
                        <a:cubicBezTo>
                          <a:pt x="205" y="288"/>
                          <a:pt x="235" y="270"/>
                          <a:pt x="258" y="239"/>
                        </a:cubicBezTo>
                        <a:cubicBezTo>
                          <a:pt x="281" y="208"/>
                          <a:pt x="314" y="141"/>
                          <a:pt x="318" y="102"/>
                        </a:cubicBezTo>
                        <a:cubicBezTo>
                          <a:pt x="322" y="63"/>
                          <a:pt x="295" y="2"/>
                          <a:pt x="285" y="2"/>
                        </a:cubicBezTo>
                        <a:cubicBezTo>
                          <a:pt x="275" y="2"/>
                          <a:pt x="250" y="61"/>
                          <a:pt x="255" y="101"/>
                        </a:cubicBezTo>
                        <a:cubicBezTo>
                          <a:pt x="260" y="141"/>
                          <a:pt x="291" y="208"/>
                          <a:pt x="314" y="240"/>
                        </a:cubicBezTo>
                        <a:cubicBezTo>
                          <a:pt x="337" y="272"/>
                          <a:pt x="368" y="290"/>
                          <a:pt x="395" y="290"/>
                        </a:cubicBezTo>
                        <a:cubicBezTo>
                          <a:pt x="422" y="290"/>
                          <a:pt x="453" y="269"/>
                          <a:pt x="476" y="237"/>
                        </a:cubicBezTo>
                        <a:cubicBezTo>
                          <a:pt x="499" y="205"/>
                          <a:pt x="527" y="137"/>
                          <a:pt x="531" y="98"/>
                        </a:cubicBezTo>
                        <a:cubicBezTo>
                          <a:pt x="535" y="59"/>
                          <a:pt x="508" y="2"/>
                          <a:pt x="498" y="2"/>
                        </a:cubicBezTo>
                        <a:cubicBezTo>
                          <a:pt x="488" y="2"/>
                          <a:pt x="464" y="59"/>
                          <a:pt x="468" y="98"/>
                        </a:cubicBezTo>
                        <a:cubicBezTo>
                          <a:pt x="472" y="137"/>
                          <a:pt x="501" y="204"/>
                          <a:pt x="524" y="236"/>
                        </a:cubicBezTo>
                        <a:cubicBezTo>
                          <a:pt x="547" y="268"/>
                          <a:pt x="578" y="290"/>
                          <a:pt x="605" y="290"/>
                        </a:cubicBezTo>
                        <a:cubicBezTo>
                          <a:pt x="632" y="290"/>
                          <a:pt x="665" y="268"/>
                          <a:pt x="689" y="236"/>
                        </a:cubicBezTo>
                        <a:cubicBezTo>
                          <a:pt x="713" y="204"/>
                          <a:pt x="743" y="134"/>
                          <a:pt x="747" y="95"/>
                        </a:cubicBezTo>
                        <a:cubicBezTo>
                          <a:pt x="751" y="56"/>
                          <a:pt x="725" y="0"/>
                          <a:pt x="714" y="0"/>
                        </a:cubicBezTo>
                        <a:cubicBezTo>
                          <a:pt x="703" y="0"/>
                          <a:pt x="677" y="59"/>
                          <a:pt x="681" y="98"/>
                        </a:cubicBezTo>
                        <a:cubicBezTo>
                          <a:pt x="685" y="137"/>
                          <a:pt x="715" y="202"/>
                          <a:pt x="738" y="234"/>
                        </a:cubicBezTo>
                        <a:cubicBezTo>
                          <a:pt x="761" y="266"/>
                          <a:pt x="794" y="290"/>
                          <a:pt x="822" y="290"/>
                        </a:cubicBezTo>
                        <a:cubicBezTo>
                          <a:pt x="850" y="290"/>
                          <a:pt x="882" y="269"/>
                          <a:pt x="905" y="237"/>
                        </a:cubicBezTo>
                        <a:cubicBezTo>
                          <a:pt x="928" y="205"/>
                          <a:pt x="958" y="138"/>
                          <a:pt x="962" y="99"/>
                        </a:cubicBezTo>
                        <a:cubicBezTo>
                          <a:pt x="966" y="60"/>
                          <a:pt x="938" y="2"/>
                          <a:pt x="927" y="2"/>
                        </a:cubicBezTo>
                        <a:cubicBezTo>
                          <a:pt x="916" y="2"/>
                          <a:pt x="891" y="60"/>
                          <a:pt x="896" y="99"/>
                        </a:cubicBezTo>
                        <a:cubicBezTo>
                          <a:pt x="901" y="138"/>
                          <a:pt x="933" y="208"/>
                          <a:pt x="956" y="239"/>
                        </a:cubicBezTo>
                        <a:cubicBezTo>
                          <a:pt x="979" y="270"/>
                          <a:pt x="1008" y="288"/>
                          <a:pt x="1035" y="288"/>
                        </a:cubicBezTo>
                        <a:cubicBezTo>
                          <a:pt x="1062" y="288"/>
                          <a:pt x="1095" y="268"/>
                          <a:pt x="1118" y="237"/>
                        </a:cubicBezTo>
                        <a:cubicBezTo>
                          <a:pt x="1141" y="206"/>
                          <a:pt x="1171" y="140"/>
                          <a:pt x="1175" y="101"/>
                        </a:cubicBezTo>
                        <a:cubicBezTo>
                          <a:pt x="1179" y="62"/>
                          <a:pt x="1153" y="2"/>
                          <a:pt x="1142" y="2"/>
                        </a:cubicBezTo>
                        <a:cubicBezTo>
                          <a:pt x="1131" y="2"/>
                          <a:pt x="1105" y="59"/>
                          <a:pt x="1109" y="99"/>
                        </a:cubicBezTo>
                        <a:cubicBezTo>
                          <a:pt x="1113" y="139"/>
                          <a:pt x="1146" y="209"/>
                          <a:pt x="1169" y="240"/>
                        </a:cubicBezTo>
                        <a:cubicBezTo>
                          <a:pt x="1192" y="271"/>
                          <a:pt x="1223" y="288"/>
                          <a:pt x="1250" y="288"/>
                        </a:cubicBezTo>
                        <a:cubicBezTo>
                          <a:pt x="1277" y="288"/>
                          <a:pt x="1307" y="270"/>
                          <a:pt x="1331" y="239"/>
                        </a:cubicBezTo>
                        <a:cubicBezTo>
                          <a:pt x="1355" y="208"/>
                          <a:pt x="1389" y="141"/>
                          <a:pt x="1394" y="102"/>
                        </a:cubicBezTo>
                        <a:cubicBezTo>
                          <a:pt x="1399" y="63"/>
                          <a:pt x="1370" y="3"/>
                          <a:pt x="1359" y="3"/>
                        </a:cubicBezTo>
                        <a:cubicBezTo>
                          <a:pt x="1348" y="3"/>
                          <a:pt x="1322" y="62"/>
                          <a:pt x="1326" y="101"/>
                        </a:cubicBezTo>
                        <a:cubicBezTo>
                          <a:pt x="1330" y="140"/>
                          <a:pt x="1362" y="207"/>
                          <a:pt x="1385" y="239"/>
                        </a:cubicBezTo>
                        <a:cubicBezTo>
                          <a:pt x="1408" y="271"/>
                          <a:pt x="1437" y="290"/>
                          <a:pt x="1464" y="290"/>
                        </a:cubicBezTo>
                        <a:cubicBezTo>
                          <a:pt x="1491" y="290"/>
                          <a:pt x="1524" y="272"/>
                          <a:pt x="1547" y="240"/>
                        </a:cubicBezTo>
                        <a:cubicBezTo>
                          <a:pt x="1570" y="208"/>
                          <a:pt x="1598" y="140"/>
                          <a:pt x="1602" y="101"/>
                        </a:cubicBezTo>
                        <a:cubicBezTo>
                          <a:pt x="1606" y="62"/>
                          <a:pt x="1585" y="3"/>
                          <a:pt x="1574" y="3"/>
                        </a:cubicBezTo>
                        <a:cubicBezTo>
                          <a:pt x="1563" y="3"/>
                          <a:pt x="1534" y="60"/>
                          <a:pt x="1538" y="99"/>
                        </a:cubicBezTo>
                        <a:cubicBezTo>
                          <a:pt x="1542" y="138"/>
                          <a:pt x="1574" y="208"/>
                          <a:pt x="1598" y="240"/>
                        </a:cubicBezTo>
                        <a:cubicBezTo>
                          <a:pt x="1622" y="272"/>
                          <a:pt x="1654" y="290"/>
                          <a:pt x="1680" y="290"/>
                        </a:cubicBezTo>
                        <a:cubicBezTo>
                          <a:pt x="1706" y="290"/>
                          <a:pt x="1738" y="264"/>
                          <a:pt x="1757" y="240"/>
                        </a:cubicBezTo>
                        <a:cubicBezTo>
                          <a:pt x="1776" y="216"/>
                          <a:pt x="1788" y="162"/>
                          <a:pt x="1796" y="146"/>
                        </a:cubicBezTo>
                        <a:cubicBezTo>
                          <a:pt x="1804" y="130"/>
                          <a:pt x="1793" y="146"/>
                          <a:pt x="1806" y="146"/>
                        </a:cubicBezTo>
                        <a:cubicBezTo>
                          <a:pt x="1819" y="146"/>
                          <a:pt x="1861" y="144"/>
                          <a:pt x="1875" y="144"/>
                        </a:cubicBezTo>
                      </a:path>
                    </a:pathLst>
                  </a:custGeom>
                  <a:noFill/>
                  <a:ln w="1908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" name="Freeform 19"/>
                <p:cNvSpPr>
                  <a:spLocks noChangeArrowheads="1"/>
                </p:cNvSpPr>
                <p:nvPr/>
              </p:nvSpPr>
              <p:spPr bwMode="auto">
                <a:xfrm rot="21033522">
                  <a:off x="1463270" y="1274208"/>
                  <a:ext cx="1225318" cy="1091091"/>
                </a:xfrm>
                <a:custGeom>
                  <a:avLst/>
                  <a:gdLst>
                    <a:gd name="T0" fmla="*/ 40 w 380"/>
                    <a:gd name="T1" fmla="*/ 10 h 311"/>
                    <a:gd name="T2" fmla="*/ 15 w 380"/>
                    <a:gd name="T3" fmla="*/ 81 h 311"/>
                    <a:gd name="T4" fmla="*/ 130 w 380"/>
                    <a:gd name="T5" fmla="*/ 9 h 311"/>
                    <a:gd name="T6" fmla="*/ 79 w 380"/>
                    <a:gd name="T7" fmla="*/ 146 h 311"/>
                    <a:gd name="T8" fmla="*/ 195 w 380"/>
                    <a:gd name="T9" fmla="*/ 76 h 311"/>
                    <a:gd name="T10" fmla="*/ 139 w 380"/>
                    <a:gd name="T11" fmla="*/ 210 h 311"/>
                    <a:gd name="T12" fmla="*/ 260 w 380"/>
                    <a:gd name="T13" fmla="*/ 141 h 311"/>
                    <a:gd name="T14" fmla="*/ 204 w 380"/>
                    <a:gd name="T15" fmla="*/ 273 h 311"/>
                    <a:gd name="T16" fmla="*/ 320 w 380"/>
                    <a:gd name="T17" fmla="*/ 206 h 311"/>
                    <a:gd name="T18" fmla="*/ 269 w 380"/>
                    <a:gd name="T19" fmla="*/ 337 h 311"/>
                    <a:gd name="T20" fmla="*/ 386 w 380"/>
                    <a:gd name="T21" fmla="*/ 271 h 311"/>
                    <a:gd name="T22" fmla="*/ 359 w 380"/>
                    <a:gd name="T23" fmla="*/ 359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4" name="Group 60"/>
                <p:cNvGrpSpPr/>
                <p:nvPr/>
              </p:nvGrpSpPr>
              <p:grpSpPr>
                <a:xfrm>
                  <a:off x="2653835" y="1336979"/>
                  <a:ext cx="3023065" cy="2854022"/>
                  <a:chOff x="2653835" y="1336979"/>
                  <a:chExt cx="3023065" cy="2854022"/>
                </a:xfrm>
              </p:grpSpPr>
              <p:grpSp>
                <p:nvGrpSpPr>
                  <p:cNvPr id="15" name="Group 33"/>
                  <p:cNvGrpSpPr/>
                  <p:nvPr/>
                </p:nvGrpSpPr>
                <p:grpSpPr>
                  <a:xfrm>
                    <a:off x="2653835" y="2247900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1" name="Straight Arrow Connector 30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" name="Group 37"/>
                  <p:cNvGrpSpPr/>
                  <p:nvPr/>
                </p:nvGrpSpPr>
                <p:grpSpPr>
                  <a:xfrm rot="5400000">
                    <a:off x="3212356" y="1703667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39" name="Straight Arrow Connector 38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" name="Group 40"/>
                  <p:cNvGrpSpPr/>
                  <p:nvPr/>
                </p:nvGrpSpPr>
                <p:grpSpPr>
                  <a:xfrm rot="16200000">
                    <a:off x="3212356" y="2792133"/>
                    <a:ext cx="14288" cy="1102754"/>
                    <a:chOff x="2742735" y="2108200"/>
                    <a:chExt cx="14288" cy="1102754"/>
                  </a:xfrm>
                </p:grpSpPr>
                <p:cxnSp>
                  <p:nvCxnSpPr>
                    <p:cNvPr id="42" name="Straight Arrow Connector 41"/>
                    <p:cNvCxnSpPr/>
                    <p:nvPr/>
                  </p:nvCxnSpPr>
                  <p:spPr>
                    <a:xfrm rot="5400000" flipH="1" flipV="1">
                      <a:off x="2406150" y="2871987"/>
                      <a:ext cx="675552" cy="2382"/>
                    </a:xfrm>
                    <a:prstGeom prst="straightConnector1">
                      <a:avLst/>
                    </a:prstGeom>
                    <a:ln>
                      <a:solidFill>
                        <a:srgbClr val="FF0000"/>
                      </a:solidFill>
                      <a:tailEnd type="arrow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/>
                    <p:cNvCxnSpPr/>
                    <p:nvPr/>
                  </p:nvCxnSpPr>
                  <p:spPr>
                    <a:xfrm rot="5400000" flipH="1" flipV="1">
                      <a:off x="2536278" y="2314657"/>
                      <a:ext cx="427202" cy="14288"/>
                    </a:xfrm>
                    <a:prstGeom prst="line">
                      <a:avLst/>
                    </a:prstGeom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" name="Straight Arrow Connector 44"/>
                  <p:cNvCxnSpPr/>
                  <p:nvPr/>
                </p:nvCxnSpPr>
                <p:spPr>
                  <a:xfrm flipV="1">
                    <a:off x="3770877" y="1336979"/>
                    <a:ext cx="1906023" cy="925210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Arrow Connector 45"/>
                  <p:cNvCxnSpPr/>
                  <p:nvPr/>
                </p:nvCxnSpPr>
                <p:spPr>
                  <a:xfrm>
                    <a:off x="3770878" y="3343324"/>
                    <a:ext cx="1906022" cy="8476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arrow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Arrow Connector 50"/>
                  <p:cNvCxnSpPr/>
                  <p:nvPr/>
                </p:nvCxnSpPr>
                <p:spPr>
                  <a:xfrm rot="5400000" flipH="1" flipV="1">
                    <a:off x="3766779" y="1341079"/>
                    <a:ext cx="910921" cy="902722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Arrow Connector 55"/>
                  <p:cNvCxnSpPr/>
                  <p:nvPr/>
                </p:nvCxnSpPr>
                <p:spPr>
                  <a:xfrm flipV="1">
                    <a:off x="3770880" y="3249054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Arrow Connector 56"/>
                  <p:cNvCxnSpPr/>
                  <p:nvPr/>
                </p:nvCxnSpPr>
                <p:spPr>
                  <a:xfrm>
                    <a:off x="3783580" y="3407430"/>
                    <a:ext cx="890021" cy="694669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Arrow Connector 59"/>
                  <p:cNvCxnSpPr/>
                  <p:nvPr/>
                </p:nvCxnSpPr>
                <p:spPr>
                  <a:xfrm flipV="1">
                    <a:off x="3770877" y="2153025"/>
                    <a:ext cx="1207523" cy="120275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prstDash val="sysDot"/>
                    <a:tailEnd type="arrow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427097" y="1335705"/>
                <a:ext cx="313783" cy="780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endParaRPr lang="en-US" sz="2000" b="1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68300" y="4045825"/>
                <a:ext cx="681553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/>
                  <a:t>N</a:t>
                </a:r>
                <a:r>
                  <a:rPr lang="en-US" sz="2000" b="1" baseline="30000" dirty="0" smtClean="0">
                    <a:latin typeface="Wingdings"/>
                    <a:ea typeface="Wingdings"/>
                    <a:cs typeface="Wingdings"/>
                  </a:rPr>
                  <a:t></a:t>
                </a:r>
                <a:endParaRPr lang="en-US" sz="2000" b="1" baseline="30000" dirty="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619859" y="1001039"/>
                <a:ext cx="637808" cy="4414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err="1" smtClean="0"/>
                  <a:t>e</a:t>
                </a:r>
                <a:r>
                  <a:rPr lang="en-US" sz="2000" b="1" dirty="0" smtClean="0"/>
                  <a:t>’</a:t>
                </a:r>
                <a:endParaRPr lang="en-US" sz="2000" b="1" dirty="0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1902066" y="3371925"/>
              <a:ext cx="355837" cy="916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rgbClr val="FF0000"/>
                  </a:solidFill>
                  <a:latin typeface="Calibri (Body)"/>
                  <a:cs typeface="Calibri (Body)"/>
                </a:rPr>
                <a:t>c</a:t>
              </a:r>
              <a:endParaRPr lang="en-US" sz="2400" b="1" dirty="0">
                <a:solidFill>
                  <a:srgbClr val="FF0000"/>
                </a:solidFill>
                <a:latin typeface="Calibri (Body)"/>
                <a:cs typeface="Calibri (Body)"/>
              </a:endParaRPr>
            </a:p>
          </p:txBody>
        </p:sp>
      </p:grpSp>
      <p:pic>
        <p:nvPicPr>
          <p:cNvPr id="44" name="Picture 43" descr="x-q2-tmd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1515" y="3058190"/>
            <a:ext cx="4752485" cy="339147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30201" y="4994414"/>
            <a:ext cx="3352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Suppresses </a:t>
            </a:r>
            <a:r>
              <a:rPr lang="en-US" sz="2000" b="1" dirty="0" err="1" smtClean="0"/>
              <a:t>q-g</a:t>
            </a:r>
            <a:r>
              <a:rPr lang="en-US" sz="2000" b="1" dirty="0" smtClean="0"/>
              <a:t> contribution</a:t>
            </a:r>
          </a:p>
          <a:p>
            <a:pPr marL="228600" indent="-228600">
              <a:buFont typeface="Wingdings" charset="2"/>
              <a:buChar char="Ø"/>
            </a:pPr>
            <a:r>
              <a:rPr lang="en-US" sz="2000" b="1" dirty="0" smtClean="0"/>
              <a:t>Requires high luminosity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786927"/>
            <a:ext cx="9166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way to 3d imaging of the proton and the orbital angular momentum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q</a:t>
            </a:r>
            <a:r>
              <a:rPr lang="en-US" dirty="0" smtClean="0"/>
              <a:t> &amp; </a:t>
            </a:r>
            <a:r>
              <a:rPr lang="en-US" i="1" dirty="0" err="1" smtClean="0"/>
              <a:t>L</a:t>
            </a:r>
            <a:r>
              <a:rPr lang="en-US" i="1" baseline="-25000" dirty="0" err="1" smtClean="0"/>
              <a:t>g</a:t>
            </a:r>
            <a:endParaRPr lang="en-US" i="1" baseline="-25000" dirty="0"/>
          </a:p>
        </p:txBody>
      </p:sp>
      <p:grpSp>
        <p:nvGrpSpPr>
          <p:cNvPr id="7" name="Group 27"/>
          <p:cNvGrpSpPr/>
          <p:nvPr/>
        </p:nvGrpSpPr>
        <p:grpSpPr>
          <a:xfrm>
            <a:off x="244475" y="1344525"/>
            <a:ext cx="2514600" cy="3703638"/>
            <a:chOff x="3292475" y="1524000"/>
            <a:chExt cx="2514600" cy="3703638"/>
          </a:xfrm>
        </p:grpSpPr>
        <p:sp>
          <p:nvSpPr>
            <p:cNvPr id="8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9" name="Picture 15" descr="fig02-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0" y="5135475"/>
            <a:ext cx="29598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GPDs: 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Correlated 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quark momentum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and </a:t>
            </a:r>
            <a:r>
              <a:rPr lang="en-US" sz="1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helicity</a:t>
            </a:r>
            <a:r>
              <a:rPr lang="en-US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 distributions in </a:t>
            </a:r>
          </a:p>
          <a:p>
            <a:pPr algn="ctr"/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transverse 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rPr>
              <a:t>space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Comic Sans MS"/>
              <a:cs typeface="Comic Sans MS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4018107" y="3859593"/>
            <a:ext cx="4697942" cy="2218112"/>
            <a:chOff x="1800225" y="3491443"/>
            <a:chExt cx="4697942" cy="2218112"/>
          </a:xfrm>
        </p:grpSpPr>
        <p:grpSp>
          <p:nvGrpSpPr>
            <p:cNvPr id="12" name="Group 25"/>
            <p:cNvGrpSpPr/>
            <p:nvPr/>
          </p:nvGrpSpPr>
          <p:grpSpPr>
            <a:xfrm>
              <a:off x="1800225" y="3491443"/>
              <a:ext cx="4697942" cy="2218112"/>
              <a:chOff x="178858" y="4405843"/>
              <a:chExt cx="4697942" cy="2218112"/>
            </a:xfrm>
          </p:grpSpPr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178858" y="4405843"/>
                <a:ext cx="4697942" cy="22181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>
                <a:glow rad="101600">
                  <a:schemeClr val="tx1">
                    <a:lumMod val="85000"/>
                    <a:alpha val="75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  <a:bevelB w="114300" prst="artDeco"/>
              </a:sp3d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aphicFrame>
            <p:nvGraphicFramePr>
              <p:cNvPr id="26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119144"/>
                  </p:ext>
                </p:extLst>
              </p:nvPr>
            </p:nvGraphicFramePr>
            <p:xfrm>
              <a:off x="415930" y="5664331"/>
              <a:ext cx="4292600" cy="787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1527" name="Equation" r:id="rId4" imgW="4292600" imgH="787400" progId="">
                      <p:embed/>
                    </p:oleObj>
                  </mc:Choice>
                  <mc:Fallback>
                    <p:oleObj name="Equation" r:id="rId4" imgW="4292600" imgH="7874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5930" y="5664331"/>
                            <a:ext cx="4292600" cy="7874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10872009"/>
                  </p:ext>
                </p:extLst>
              </p:nvPr>
            </p:nvGraphicFramePr>
            <p:xfrm>
              <a:off x="468313" y="4929879"/>
              <a:ext cx="4064000" cy="863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1528" name="Equation" r:id="rId6" imgW="4064000" imgH="863600" progId="">
                      <p:embed/>
                    </p:oleObj>
                  </mc:Choice>
                  <mc:Fallback>
                    <p:oleObj name="Equation" r:id="rId6" imgW="4064000" imgH="8636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8313" y="4929879"/>
                            <a:ext cx="4064000" cy="8636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2" name="TextBox 21"/>
            <p:cNvSpPr txBox="1"/>
            <p:nvPr/>
          </p:nvSpPr>
          <p:spPr>
            <a:xfrm>
              <a:off x="1821252" y="3532526"/>
              <a:ext cx="2751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Spin-Sum-Rule in PRF:</a:t>
              </a:r>
              <a:endParaRPr lang="en-US" dirty="0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4828824" y="3692384"/>
              <a:ext cx="93620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f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rom </a:t>
              </a:r>
              <a:r>
                <a:rPr lang="en-US" sz="16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g</a:t>
              </a:r>
              <a:r>
                <a:rPr lang="en-US" sz="1600" baseline="-250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1</a:t>
              </a:r>
              <a:endParaRPr lang="en-US" sz="1600" b="1" baseline="-25000" dirty="0">
                <a:effectLst>
                  <a:outerShdw blurRad="38100" dist="38100" dir="2700000" algn="tl">
                    <a:srgbClr val="DDDDDD"/>
                  </a:outerShdw>
                </a:effectLst>
                <a:latin typeface="Comic Sans MS"/>
                <a:cs typeface="Comic Sans MS"/>
              </a:endParaRPr>
            </a:p>
          </p:txBody>
        </p:sp>
        <p:sp>
          <p:nvSpPr>
            <p:cNvPr id="24" name="Bent Arrow 23"/>
            <p:cNvSpPr/>
            <p:nvPr/>
          </p:nvSpPr>
          <p:spPr>
            <a:xfrm>
              <a:off x="4429778" y="3793971"/>
              <a:ext cx="402199" cy="47201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  <a:gradFill flip="none" rotWithShape="1">
              <a:gsLst>
                <a:gs pos="1000">
                  <a:srgbClr val="CC66FF"/>
                </a:gs>
                <a:gs pos="96000">
                  <a:srgbClr val="FFFFFF"/>
                </a:gs>
                <a:gs pos="0">
                  <a:srgbClr val="CC66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rgbClr val="8000FF"/>
              </a:solidFill>
            </a:ln>
            <a:effectLst>
              <a:glow rad="63500">
                <a:srgbClr val="CC66FF">
                  <a:alpha val="45000"/>
                </a:srgb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963688" y="1889079"/>
            <a:ext cx="3640662" cy="1758227"/>
            <a:chOff x="4775200" y="609052"/>
            <a:chExt cx="4343097" cy="2467795"/>
          </a:xfrm>
        </p:grpSpPr>
        <p:grpSp>
          <p:nvGrpSpPr>
            <p:cNvPr id="14" name="Group 2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15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73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5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6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9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34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726816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9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47238"/>
                <a:ext cx="685799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6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44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55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56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7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18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9" y="1253"/>
                    <a:ext cx="2351" cy="631"/>
                    <a:chOff x="159" y="1253"/>
                    <a:chExt cx="2351" cy="631"/>
                  </a:xfrm>
                </p:grpSpPr>
                <p:sp>
                  <p:nvSpPr>
                    <p:cNvPr id="59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60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61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9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417"/>
                      <a:ext cx="1927" cy="467"/>
                      <a:chOff x="159" y="1417"/>
                      <a:chExt cx="1927" cy="467"/>
                    </a:xfrm>
                  </p:grpSpPr>
                  <p:grpSp>
                    <p:nvGrpSpPr>
                      <p:cNvPr id="20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9" y="1424"/>
                        <a:ext cx="1927" cy="460"/>
                        <a:chOff x="241" y="670"/>
                        <a:chExt cx="1927" cy="460"/>
                      </a:xfrm>
                    </p:grpSpPr>
                    <p:grpSp>
                      <p:nvGrpSpPr>
                        <p:cNvPr id="21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27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70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71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72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9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7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5" y="968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65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2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8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42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43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3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5"/>
            <p:cNvSpPr txBox="1">
              <a:spLocks noChangeArrowheads="1"/>
            </p:cNvSpPr>
            <p:nvPr/>
          </p:nvSpPr>
          <p:spPr bwMode="auto">
            <a:xfrm>
              <a:off x="7013438" y="2740296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048923" y="1322917"/>
            <a:ext cx="4166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 them through exclusive reactions</a:t>
            </a:r>
          </a:p>
          <a:p>
            <a:pPr algn="ctr"/>
            <a:r>
              <a:rPr lang="en-US" b="1" dirty="0" smtClean="0">
                <a:solidFill>
                  <a:srgbClr val="CFB41D"/>
                </a:solidFill>
              </a:rPr>
              <a:t>golden channel: </a:t>
            </a:r>
            <a:r>
              <a:rPr lang="en-US" b="1" dirty="0" smtClean="0">
                <a:solidFill>
                  <a:srgbClr val="FF0000"/>
                </a:solidFill>
              </a:rPr>
              <a:t>DVCS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7306834" y="5316259"/>
            <a:ext cx="672999" cy="566690"/>
          </a:xfrm>
          <a:prstGeom prst="ellipse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cxnSp>
        <p:nvCxnSpPr>
          <p:cNvPr id="82" name="Straight Arrow Connector 81"/>
          <p:cNvCxnSpPr/>
          <p:nvPr/>
        </p:nvCxnSpPr>
        <p:spPr bwMode="auto">
          <a:xfrm flipH="1">
            <a:off x="6752167" y="5834215"/>
            <a:ext cx="720894" cy="632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5" name="TextBox 84"/>
          <p:cNvSpPr txBox="1"/>
          <p:nvPr/>
        </p:nvSpPr>
        <p:spPr>
          <a:xfrm>
            <a:off x="2722032" y="6170082"/>
            <a:ext cx="482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responsible for orbital angular momentum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83" name="Rectangle 82"/>
          <p:cNvSpPr/>
          <p:nvPr/>
        </p:nvSpPr>
        <p:spPr>
          <a:xfrm>
            <a:off x="5952751" y="1969209"/>
            <a:ext cx="33690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latin typeface="Comic Sans MS"/>
                <a:cs typeface="Comic Sans MS"/>
              </a:rPr>
              <a:t>theoretically clean </a:t>
            </a:r>
          </a:p>
          <a:p>
            <a:pPr>
              <a:buFont typeface="Arial"/>
              <a:buChar char="•"/>
            </a:pPr>
            <a:r>
              <a:rPr lang="en-US" b="1" dirty="0" smtClean="0">
                <a:latin typeface="Comic Sans MS"/>
                <a:cs typeface="Comic Sans MS"/>
              </a:rPr>
              <a:t> wide range of observables </a:t>
            </a:r>
            <a:r>
              <a:rPr lang="en-US" dirty="0" smtClean="0">
                <a:latin typeface="Comic Sans MS"/>
                <a:cs typeface="Comic Sans MS"/>
              </a:rPr>
              <a:t> </a:t>
            </a:r>
          </a:p>
          <a:p>
            <a:r>
              <a:rPr lang="en-US" b="1" dirty="0" smtClean="0">
                <a:latin typeface="Comic Sans MS"/>
                <a:cs typeface="Comic Sans MS"/>
              </a:rPr>
              <a:t>(</a:t>
            </a:r>
            <a:r>
              <a:rPr lang="en-US" b="1" dirty="0" err="1" smtClean="0">
                <a:latin typeface="Symbol" charset="2"/>
                <a:cs typeface="Symbol" charset="2"/>
              </a:rPr>
              <a:t>s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UT</a:t>
            </a:r>
            <a:r>
              <a:rPr lang="en-US" b="1" dirty="0" smtClean="0">
                <a:latin typeface="Comic Sans MS"/>
                <a:cs typeface="Comic Sans MS"/>
              </a:rPr>
              <a:t>, A</a:t>
            </a:r>
            <a:r>
              <a:rPr lang="en-US" b="1" baseline="-25000" dirty="0" smtClean="0">
                <a:latin typeface="Comic Sans MS"/>
                <a:cs typeface="Comic Sans MS"/>
              </a:rPr>
              <a:t>LU, </a:t>
            </a:r>
            <a:r>
              <a:rPr lang="en-US" b="1" dirty="0" smtClean="0">
                <a:latin typeface="Comic Sans MS"/>
                <a:cs typeface="Comic Sans MS"/>
              </a:rPr>
              <a:t>A</a:t>
            </a:r>
            <a:r>
              <a:rPr lang="en-US" b="1" baseline="-25000" dirty="0" smtClean="0">
                <a:latin typeface="Comic Sans MS"/>
                <a:cs typeface="Comic Sans MS"/>
              </a:rPr>
              <a:t>C</a:t>
            </a:r>
            <a:r>
              <a:rPr lang="en-US" b="1" dirty="0" smtClean="0">
                <a:latin typeface="Comic Sans MS"/>
                <a:cs typeface="Comic Sans MS"/>
              </a:rPr>
              <a:t>)</a:t>
            </a:r>
            <a:endParaRPr lang="en-US" dirty="0"/>
          </a:p>
        </p:txBody>
      </p:sp>
      <p:sp>
        <p:nvSpPr>
          <p:cNvPr id="84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0" grpId="0"/>
      <p:bldP spid="81" grpId="0" animBg="1"/>
      <p:bldP spid="8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0122" y="4538222"/>
            <a:ext cx="5161738" cy="1623260"/>
            <a:chOff x="10122" y="4538222"/>
            <a:chExt cx="5161738" cy="1623260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22" y="4592362"/>
              <a:ext cx="5161738" cy="156912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607872" y="4538222"/>
              <a:ext cx="106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UP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932954" y="5459968"/>
              <a:ext cx="14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DOWN quark 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-9151" y="869896"/>
            <a:ext cx="4336830" cy="3681609"/>
            <a:chOff x="-9151" y="869896"/>
            <a:chExt cx="4336830" cy="3681609"/>
          </a:xfrm>
        </p:grpSpPr>
        <p:grpSp>
          <p:nvGrpSpPr>
            <p:cNvPr id="23" name="Group 30"/>
            <p:cNvGrpSpPr/>
            <p:nvPr/>
          </p:nvGrpSpPr>
          <p:grpSpPr>
            <a:xfrm>
              <a:off x="-9151" y="869896"/>
              <a:ext cx="4336830" cy="3681609"/>
              <a:chOff x="-9151" y="869896"/>
              <a:chExt cx="4336830" cy="3681609"/>
            </a:xfrm>
          </p:grpSpPr>
          <p:grpSp>
            <p:nvGrpSpPr>
              <p:cNvPr id="27" name="Group 22"/>
              <p:cNvGrpSpPr/>
              <p:nvPr/>
            </p:nvGrpSpPr>
            <p:grpSpPr>
              <a:xfrm>
                <a:off x="-9151" y="869896"/>
                <a:ext cx="4336830" cy="3456432"/>
                <a:chOff x="-9151" y="869896"/>
                <a:chExt cx="4336830" cy="3456432"/>
              </a:xfrm>
            </p:grpSpPr>
            <p:grpSp>
              <p:nvGrpSpPr>
                <p:cNvPr id="29" name="Group 10"/>
                <p:cNvGrpSpPr/>
                <p:nvPr/>
              </p:nvGrpSpPr>
              <p:grpSpPr>
                <a:xfrm>
                  <a:off x="-9151" y="869896"/>
                  <a:ext cx="4150645" cy="3456432"/>
                  <a:chOff x="24272" y="1404616"/>
                  <a:chExt cx="4150645" cy="3456432"/>
                </a:xfrm>
              </p:grpSpPr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7830" y="1404616"/>
                    <a:ext cx="4127087" cy="3456432"/>
                  </a:xfrm>
                  <a:prstGeom prst="rect">
                    <a:avLst/>
                  </a:prstGeom>
                </p:spPr>
              </p:pic>
              <p:sp>
                <p:nvSpPr>
                  <p:cNvPr id="10" name="TextBox 9"/>
                  <p:cNvSpPr txBox="1"/>
                  <p:nvPr/>
                </p:nvSpPr>
                <p:spPr>
                  <a:xfrm rot="16200000">
                    <a:off x="-555373" y="3268135"/>
                    <a:ext cx="1467068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rgbClr val="FF0000"/>
                        </a:solidFill>
                      </a:rPr>
                      <a:t>INT report on EIC</a:t>
                    </a:r>
                    <a:endParaRPr lang="en-US" sz="1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22" name="TextBox 21"/>
                <p:cNvSpPr txBox="1"/>
                <p:nvPr/>
              </p:nvSpPr>
              <p:spPr>
                <a:xfrm>
                  <a:off x="3696539" y="2305608"/>
                  <a:ext cx="6311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/>
                    <a:t>5x100</a:t>
                  </a:r>
                  <a:endParaRPr lang="en-US" sz="1400" b="1" dirty="0"/>
                </a:p>
              </p:txBody>
            </p:sp>
          </p:grpSp>
          <p:sp>
            <p:nvSpPr>
              <p:cNvPr id="30" name="TextBox 29"/>
              <p:cNvSpPr txBox="1"/>
              <p:nvPr/>
            </p:nvSpPr>
            <p:spPr>
              <a:xfrm>
                <a:off x="3976526" y="418217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err="1" smtClean="0"/>
                  <a:t>x</a:t>
                </a:r>
                <a:endParaRPr lang="en-US" b="1" dirty="0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229732" y="2301601"/>
              <a:ext cx="7221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20x250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05124" y="2892519"/>
              <a:ext cx="6206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√</a:t>
              </a:r>
              <a:r>
                <a:rPr lang="en-US" sz="1400" b="1" dirty="0" err="1" smtClean="0">
                  <a:solidFill>
                    <a:srgbClr val="FF0000"/>
                  </a:solidFill>
                </a:rPr>
                <a:t>s</a:t>
              </a:r>
              <a:r>
                <a:rPr lang="en-US" sz="1400" b="1" dirty="0" smtClean="0">
                  <a:solidFill>
                    <a:srgbClr val="FF0000"/>
                  </a:solidFill>
                </a:rPr>
                <a:t>=15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 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84567" y="725112"/>
            <a:ext cx="3258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Impact of an </a:t>
            </a:r>
            <a:r>
              <a:rPr lang="en-US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eRHIC</a:t>
            </a:r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38574" y="1346216"/>
            <a:ext cx="12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eRHIC</a:t>
            </a:r>
            <a:r>
              <a:rPr lang="en-US" b="1" dirty="0" smtClean="0">
                <a:solidFill>
                  <a:srgbClr val="FF0000"/>
                </a:solidFill>
              </a:rPr>
              <a:t> high </a:t>
            </a:r>
            <a:r>
              <a:rPr lang="en-US" b="1" dirty="0" err="1" smtClean="0">
                <a:solidFill>
                  <a:srgbClr val="FF0000"/>
                </a:solidFill>
              </a:rPr>
              <a:t>lumi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5548234" y="1632094"/>
            <a:ext cx="676019" cy="128016"/>
          </a:xfrm>
          <a:prstGeom prst="notchedRightArrow">
            <a:avLst/>
          </a:prstGeom>
          <a:ln w="952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40177" y="1219726"/>
            <a:ext cx="3696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Multidimensional binning in </a:t>
            </a:r>
          </a:p>
          <a:p>
            <a:pPr algn="ctr"/>
            <a:r>
              <a:rPr lang="en-US" b="1" dirty="0" smtClean="0"/>
              <a:t>Q2,x,P</a:t>
            </a:r>
            <a:r>
              <a:rPr lang="en-US" b="1" baseline="30000" dirty="0" smtClean="0"/>
              <a:t>h</a:t>
            </a:r>
            <a:r>
              <a:rPr lang="en-US" b="1" baseline="-25000" dirty="0" smtClean="0"/>
              <a:t>T</a:t>
            </a:r>
            <a:r>
              <a:rPr lang="en-US" b="1" dirty="0" smtClean="0"/>
              <a:t>,z,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dirty="0" smtClean="0"/>
              <a:t> </a:t>
            </a:r>
          </a:p>
          <a:p>
            <a:pPr algn="ctr"/>
            <a:r>
              <a:rPr lang="en-US" b="1" dirty="0" smtClean="0"/>
              <a:t>is made possible!</a:t>
            </a:r>
            <a:endParaRPr lang="en-US" b="1" dirty="0"/>
          </a:p>
        </p:txBody>
      </p:sp>
      <p:grpSp>
        <p:nvGrpSpPr>
          <p:cNvPr id="31" name="Group 44"/>
          <p:cNvGrpSpPr/>
          <p:nvPr/>
        </p:nvGrpSpPr>
        <p:grpSpPr>
          <a:xfrm>
            <a:off x="6221971" y="2319797"/>
            <a:ext cx="2988273" cy="3769643"/>
            <a:chOff x="6221971" y="2319797"/>
            <a:chExt cx="2988273" cy="3769643"/>
          </a:xfrm>
        </p:grpSpPr>
        <p:grpSp>
          <p:nvGrpSpPr>
            <p:cNvPr id="32" name="Group 43"/>
            <p:cNvGrpSpPr/>
            <p:nvPr/>
          </p:nvGrpSpPr>
          <p:grpSpPr>
            <a:xfrm>
              <a:off x="6221971" y="2319797"/>
              <a:ext cx="2988273" cy="3769643"/>
              <a:chOff x="6221971" y="2319797"/>
              <a:chExt cx="2988273" cy="3769643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111" y="2319797"/>
                <a:ext cx="2855183" cy="1875464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21971" y="4128738"/>
                <a:ext cx="2855183" cy="1960702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 rot="5400000">
                <a:off x="8522884" y="3950498"/>
                <a:ext cx="106694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rgbClr val="FF6600"/>
                    </a:solidFill>
                  </a:rPr>
                  <a:t>A. </a:t>
                </a:r>
                <a:r>
                  <a:rPr lang="en-US" sz="1400" b="1" dirty="0" err="1" smtClean="0">
                    <a:solidFill>
                      <a:srgbClr val="FF6600"/>
                    </a:solidFill>
                  </a:rPr>
                  <a:t>Prokudin</a:t>
                </a:r>
                <a:endParaRPr lang="en-US" sz="1400" b="1" dirty="0">
                  <a:solidFill>
                    <a:srgbClr val="FF6600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753056" y="2455490"/>
              <a:ext cx="9337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u-quark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27909" y="4326328"/>
              <a:ext cx="1358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anti </a:t>
              </a:r>
              <a:r>
                <a:rPr lang="en-US" b="1" dirty="0" err="1" smtClean="0"/>
                <a:t>u</a:t>
              </a:r>
              <a:r>
                <a:rPr lang="en-US" b="1" dirty="0" smtClean="0"/>
                <a:t>-quark</a:t>
              </a:r>
              <a:endParaRPr lang="en-US" b="1" dirty="0"/>
            </a:p>
          </p:txBody>
        </p:sp>
      </p:grpSp>
      <p:grpSp>
        <p:nvGrpSpPr>
          <p:cNvPr id="35" name="Group 42"/>
          <p:cNvGrpSpPr/>
          <p:nvPr/>
        </p:nvGrpSpPr>
        <p:grpSpPr>
          <a:xfrm>
            <a:off x="3985520" y="3041192"/>
            <a:ext cx="2247591" cy="835493"/>
            <a:chOff x="3985520" y="3041192"/>
            <a:chExt cx="2247591" cy="835493"/>
          </a:xfrm>
        </p:grpSpPr>
        <p:sp>
          <p:nvSpPr>
            <p:cNvPr id="19" name="Notched Right Arrow 18"/>
            <p:cNvSpPr/>
            <p:nvPr/>
          </p:nvSpPr>
          <p:spPr>
            <a:xfrm rot="992504">
              <a:off x="3985520" y="3486788"/>
              <a:ext cx="2247591" cy="389897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rgbClr val="FF6600"/>
                  </a:solidFill>
                </a:rPr>
                <a:t>Stage-1 data</a:t>
              </a:r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059171">
              <a:off x="4338574" y="3041192"/>
              <a:ext cx="15809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Global TMD fit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381717" y="624852"/>
            <a:ext cx="1994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eRHIC</a:t>
            </a:r>
            <a:r>
              <a:rPr lang="en-US" b="1" dirty="0" smtClean="0">
                <a:solidFill>
                  <a:srgbClr val="0000FF"/>
                </a:solidFill>
              </a:rPr>
              <a:t> pseudo data</a:t>
            </a:r>
            <a:endParaRPr lang="en-US" b="1" dirty="0">
              <a:solidFill>
                <a:srgbClr val="0000FF"/>
              </a:solidFill>
            </a:endParaRPr>
          </a:p>
        </p:txBody>
      </p:sp>
      <p:grpSp>
        <p:nvGrpSpPr>
          <p:cNvPr id="39" name="Group 45"/>
          <p:cNvGrpSpPr/>
          <p:nvPr/>
        </p:nvGrpSpPr>
        <p:grpSpPr>
          <a:xfrm>
            <a:off x="4640448" y="4386968"/>
            <a:ext cx="2144438" cy="1133921"/>
            <a:chOff x="4640448" y="4386968"/>
            <a:chExt cx="2144438" cy="1133921"/>
          </a:xfrm>
        </p:grpSpPr>
        <p:sp>
          <p:nvSpPr>
            <p:cNvPr id="25" name="Notched Right Arrow 24"/>
            <p:cNvSpPr/>
            <p:nvPr/>
          </p:nvSpPr>
          <p:spPr>
            <a:xfrm rot="9138669">
              <a:off x="5083877" y="4386968"/>
              <a:ext cx="1182551" cy="288464"/>
            </a:xfrm>
            <a:prstGeom prst="notch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FF66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9899135">
              <a:off x="4640448" y="4689892"/>
              <a:ext cx="21444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Proton imaging in transverse-momentum space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631976" y="1031934"/>
            <a:ext cx="1110533" cy="307777"/>
            <a:chOff x="3631976" y="1031934"/>
            <a:chExt cx="1110533" cy="307777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3631976" y="1219726"/>
              <a:ext cx="34455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897030" y="1031934"/>
              <a:ext cx="8454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0.8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2" name="Group 38"/>
          <p:cNvGrpSpPr/>
          <p:nvPr/>
        </p:nvGrpSpPr>
        <p:grpSpPr>
          <a:xfrm>
            <a:off x="324384" y="3408809"/>
            <a:ext cx="1210588" cy="1129413"/>
            <a:chOff x="324384" y="3408809"/>
            <a:chExt cx="1210588" cy="1129413"/>
          </a:xfrm>
        </p:grpSpPr>
        <p:sp>
          <p:nvSpPr>
            <p:cNvPr id="36" name="TextBox 35"/>
            <p:cNvSpPr txBox="1"/>
            <p:nvPr/>
          </p:nvSpPr>
          <p:spPr>
            <a:xfrm>
              <a:off x="324384" y="4230445"/>
              <a:ext cx="1210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0000FF"/>
                  </a:solidFill>
                </a:rPr>
                <a:t>up to 2.0 </a:t>
              </a:r>
              <a:r>
                <a:rPr lang="en-US" sz="1400" b="1" dirty="0" err="1" smtClean="0">
                  <a:solidFill>
                    <a:srgbClr val="0000FF"/>
                  </a:solidFill>
                </a:rPr>
                <a:t>GeV</a:t>
              </a:r>
              <a:endParaRPr lang="en-US" sz="14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38" name="Straight Arrow Connector 37"/>
            <p:cNvCxnSpPr>
              <a:endCxn id="36" idx="0"/>
            </p:cNvCxnSpPr>
            <p:nvPr/>
          </p:nvCxnSpPr>
          <p:spPr>
            <a:xfrm rot="5400000">
              <a:off x="588791" y="3749696"/>
              <a:ext cx="821636" cy="13986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145" y="4716185"/>
            <a:ext cx="952500" cy="7239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97" y="704678"/>
            <a:ext cx="3203726" cy="2084208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3721" y="811497"/>
            <a:ext cx="5338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TMDs</a:t>
            </a:r>
            <a:r>
              <a:rPr lang="en-US" b="1" dirty="0" smtClean="0">
                <a:solidFill>
                  <a:srgbClr val="FF0000"/>
                </a:solidFill>
              </a:rPr>
              <a:t> are </a:t>
            </a:r>
            <a:r>
              <a:rPr lang="en-US" b="1" dirty="0" err="1" smtClean="0">
                <a:solidFill>
                  <a:srgbClr val="FF0000"/>
                </a:solidFill>
              </a:rPr>
              <a:t>PDFs</a:t>
            </a:r>
            <a:r>
              <a:rPr lang="en-US" b="1" dirty="0" smtClean="0">
                <a:solidFill>
                  <a:srgbClr val="FF0000"/>
                </a:solidFill>
              </a:rPr>
              <a:t> depending on transverse momentum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3133" y="1417638"/>
            <a:ext cx="54908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Know: 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smtClean="0">
                <a:cs typeface="Symbol" charset="2"/>
              </a:rPr>
              <a:t>Only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valence quarks </a:t>
            </a: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are extracted so far (fixed target experiments)</a:t>
            </a:r>
          </a:p>
          <a:p>
            <a:pPr marL="233363" indent="-233363">
              <a:buFont typeface="Wingdings" charset="2"/>
              <a:buChar char="ü"/>
            </a:pPr>
            <a:r>
              <a:rPr lang="en-US" b="1" dirty="0" err="1" smtClean="0">
                <a:cs typeface="Symbol" charset="2"/>
              </a:rPr>
              <a:t>TMDs</a:t>
            </a:r>
            <a:r>
              <a:rPr lang="en-US" b="1" dirty="0" smtClean="0">
                <a:cs typeface="Symbol" charset="2"/>
              </a:rPr>
              <a:t> factorization applicable for 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Q</a:t>
            </a:r>
            <a:r>
              <a:rPr lang="en-US" b="1" baseline="30000" dirty="0" smtClean="0">
                <a:solidFill>
                  <a:srgbClr val="FF0000"/>
                </a:solidFill>
                <a:cs typeface="Symbol" charset="2"/>
              </a:rPr>
              <a:t>2</a:t>
            </a:r>
            <a:r>
              <a:rPr lang="en-US" b="1" dirty="0" smtClean="0">
                <a:solidFill>
                  <a:srgbClr val="FF0000"/>
                </a:solidFill>
                <a:cs typeface="Symbol" charset="2"/>
              </a:rPr>
              <a:t>&gt;&gt;</a:t>
            </a:r>
            <a:r>
              <a:rPr lang="en-US" b="1" dirty="0" err="1" smtClean="0">
                <a:solidFill>
                  <a:srgbClr val="FF0000"/>
                </a:solidFill>
                <a:cs typeface="Symbol" charset="2"/>
              </a:rPr>
              <a:t>p</a:t>
            </a:r>
            <a:r>
              <a:rPr lang="en-US" b="1" baseline="30000" dirty="0" err="1" smtClean="0">
                <a:solidFill>
                  <a:srgbClr val="FF0000"/>
                </a:solidFill>
                <a:cs typeface="Symbol" charset="2"/>
              </a:rPr>
              <a:t>h</a:t>
            </a:r>
            <a:r>
              <a:rPr lang="en-US" b="1" baseline="-25000" dirty="0" err="1" smtClean="0">
                <a:solidFill>
                  <a:srgbClr val="FF0000"/>
                </a:solidFill>
                <a:cs typeface="Symbol" charset="2"/>
              </a:rPr>
              <a:t>T</a:t>
            </a:r>
            <a:endParaRPr lang="en-US" b="1" baseline="-25000" dirty="0" smtClean="0">
              <a:solidFill>
                <a:srgbClr val="FF0000"/>
              </a:solidFill>
              <a:cs typeface="Symbol" charset="2"/>
            </a:endParaRPr>
          </a:p>
          <a:p>
            <a:endParaRPr lang="en-US" sz="1600" b="1" dirty="0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688" y="2729268"/>
            <a:ext cx="3237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What we want to measure: </a:t>
            </a:r>
          </a:p>
          <a:p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073" y="3151400"/>
            <a:ext cx="2463800" cy="558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38023" y="3151400"/>
            <a:ext cx="4916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8925" indent="-288925">
              <a:buFont typeface="Wingdings" charset="2"/>
              <a:buChar char="Ø"/>
            </a:pPr>
            <a:r>
              <a:rPr lang="en-US" b="1" dirty="0" smtClean="0"/>
              <a:t>SI-DIS </a:t>
            </a:r>
            <a:r>
              <a:rPr lang="en-US" b="1" dirty="0" smtClean="0">
                <a:solidFill>
                  <a:srgbClr val="FF0000"/>
                </a:solidFill>
              </a:rPr>
              <a:t>6-fold differential cross sections</a:t>
            </a:r>
            <a:endParaRPr lang="en-US" b="1" dirty="0" smtClean="0">
              <a:solidFill>
                <a:srgbClr val="000000"/>
              </a:solidFill>
            </a:endParaRPr>
          </a:p>
          <a:p>
            <a:pPr marL="288925" indent="-288925">
              <a:buFont typeface="Wingdings" charset="2"/>
              <a:buChar char="Ø"/>
            </a:pPr>
            <a:r>
              <a:rPr lang="en-US" b="1" dirty="0" err="1" smtClean="0">
                <a:solidFill>
                  <a:srgbClr val="FF0000"/>
                </a:solidFill>
              </a:rPr>
              <a:t>Azimuthal</a:t>
            </a:r>
            <a:r>
              <a:rPr lang="en-US" b="1" dirty="0" smtClean="0">
                <a:solidFill>
                  <a:srgbClr val="FF0000"/>
                </a:solidFill>
              </a:rPr>
              <a:t> asymmetries </a:t>
            </a:r>
            <a:r>
              <a:rPr lang="en-US" b="1" dirty="0" smtClean="0"/>
              <a:t>and their modulations 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1751" y="3631487"/>
            <a:ext cx="1181100" cy="16002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964692" y="4844195"/>
            <a:ext cx="1597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00FF"/>
                </a:solidFill>
              </a:rPr>
              <a:t>Sivers</a:t>
            </a:r>
            <a:r>
              <a:rPr lang="en-US" b="1" dirty="0" smtClean="0">
                <a:solidFill>
                  <a:srgbClr val="0000FF"/>
                </a:solidFill>
              </a:rPr>
              <a:t> function</a:t>
            </a:r>
            <a:endParaRPr lang="en-US" b="1" dirty="0">
              <a:solidFill>
                <a:srgbClr val="0000FF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411850" y="5035287"/>
            <a:ext cx="389932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971243" y="4844195"/>
            <a:ext cx="13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sin(</a:t>
            </a:r>
            <a:r>
              <a:rPr lang="en-US" b="1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err="1" smtClean="0">
                <a:solidFill>
                  <a:srgbClr val="FF0000"/>
                </a:solidFill>
                <a:latin typeface="Lucida Grande"/>
                <a:ea typeface="Lucida Grande"/>
                <a:cs typeface="Lucida Grande"/>
              </a:rPr>
              <a:t>h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ϕ</a:t>
            </a:r>
            <a:r>
              <a:rPr lang="en-US" b="1" baseline="-25000" dirty="0" smtClean="0">
                <a:solidFill>
                  <a:srgbClr val="008000"/>
                </a:solidFill>
                <a:latin typeface="Lucida Grande"/>
                <a:ea typeface="Lucida Grande"/>
                <a:cs typeface="Lucida Grande"/>
              </a:rPr>
              <a:t>S</a:t>
            </a:r>
            <a:r>
              <a:rPr lang="en-US" b="1" dirty="0" smtClean="0">
                <a:latin typeface="Lucida Grande"/>
                <a:ea typeface="Lucida Grande"/>
                <a:cs typeface="Lucida Grande"/>
              </a:rPr>
              <a:t>)</a:t>
            </a:r>
            <a:endParaRPr 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14607" y="5249201"/>
            <a:ext cx="463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Sensible to spin orbit correlations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Constrains models on </a:t>
            </a:r>
            <a:r>
              <a:rPr lang="en-US" sz="1600" b="1" dirty="0" err="1" smtClean="0"/>
              <a:t>parton</a:t>
            </a:r>
            <a:r>
              <a:rPr lang="en-US" sz="1600" b="1" dirty="0" smtClean="0"/>
              <a:t> orbital motion</a:t>
            </a:r>
          </a:p>
          <a:p>
            <a:pPr marL="233363" indent="-233363">
              <a:buFont typeface="Arial"/>
              <a:buChar char="•"/>
            </a:pPr>
            <a:r>
              <a:rPr lang="en-US" sz="1600" b="1" dirty="0" smtClean="0"/>
              <a:t>Helps understanding QCD color gauge invariance</a:t>
            </a:r>
            <a:endParaRPr lang="en-US" sz="1600" b="1" dirty="0"/>
          </a:p>
        </p:txBody>
      </p:sp>
      <p:grpSp>
        <p:nvGrpSpPr>
          <p:cNvPr id="2" name="Group 29"/>
          <p:cNvGrpSpPr/>
          <p:nvPr/>
        </p:nvGrpSpPr>
        <p:grpSpPr>
          <a:xfrm>
            <a:off x="1071766" y="4120222"/>
            <a:ext cx="4524676" cy="469465"/>
            <a:chOff x="1071766" y="4220482"/>
            <a:chExt cx="4524676" cy="469465"/>
          </a:xfrm>
        </p:grpSpPr>
        <p:sp>
          <p:nvSpPr>
            <p:cNvPr id="22" name="Rectangle 21"/>
            <p:cNvSpPr/>
            <p:nvPr/>
          </p:nvSpPr>
          <p:spPr>
            <a:xfrm>
              <a:off x="4618362" y="4220482"/>
              <a:ext cx="978080" cy="469465"/>
            </a:xfrm>
            <a:prstGeom prst="rect">
              <a:avLst/>
            </a:prstGeom>
            <a:solidFill>
              <a:srgbClr val="FFFF00">
                <a:alpha val="36000"/>
              </a:srgbClr>
            </a:solidFill>
            <a:ln w="28575">
              <a:solidFill>
                <a:srgbClr val="008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1766" y="4220482"/>
              <a:ext cx="4524676" cy="469465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2475641" y="4220482"/>
              <a:ext cx="978080" cy="469465"/>
            </a:xfrm>
            <a:prstGeom prst="rect">
              <a:avLst/>
            </a:prstGeom>
            <a:solidFill>
              <a:srgbClr val="CCFFCC">
                <a:alpha val="36000"/>
              </a:srgbClr>
            </a:solidFill>
            <a:ln w="28575">
              <a:solidFill>
                <a:srgbClr val="3366FF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Arrow Connector 31"/>
          <p:cNvCxnSpPr/>
          <p:nvPr/>
        </p:nvCxnSpPr>
        <p:spPr>
          <a:xfrm rot="10800000" flipV="1">
            <a:off x="2561315" y="5038464"/>
            <a:ext cx="31511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037" y="4716185"/>
            <a:ext cx="787400" cy="72390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3144" y="4844195"/>
            <a:ext cx="558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PDF</a:t>
            </a:r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94079" y="5078912"/>
            <a:ext cx="8816409" cy="712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 marL="342900" indent="-342900">
              <a:buFont typeface="Courier New"/>
              <a:buChar char="o"/>
              <a:defRPr/>
            </a:pPr>
            <a:r>
              <a:rPr lang="en-US" sz="2000" b="1" dirty="0">
                <a:latin typeface="Helvetica"/>
                <a:cs typeface="Helvetica"/>
              </a:rPr>
              <a:t>Center-of-mass energy range: 20 – 145 GeV</a:t>
            </a:r>
          </a:p>
          <a:p>
            <a:pPr marL="342900" indent="-342900">
              <a:buFont typeface="Courier New"/>
              <a:buChar char="o"/>
              <a:defRPr/>
            </a:pPr>
            <a:r>
              <a:rPr lang="en-US" sz="2000" b="1" dirty="0">
                <a:latin typeface="Helvetica"/>
                <a:cs typeface="Helvetica"/>
              </a:rPr>
              <a:t>Any polarization direction in electron-hadron collisions</a:t>
            </a:r>
          </a:p>
        </p:txBody>
      </p:sp>
      <p:grpSp>
        <p:nvGrpSpPr>
          <p:cNvPr id="2" name="Group 49"/>
          <p:cNvGrpSpPr/>
          <p:nvPr/>
        </p:nvGrpSpPr>
        <p:grpSpPr>
          <a:xfrm>
            <a:off x="94079" y="1769362"/>
            <a:ext cx="4316645" cy="2101068"/>
            <a:chOff x="88901" y="1142940"/>
            <a:chExt cx="4079080" cy="2019360"/>
          </a:xfrm>
        </p:grpSpPr>
        <p:sp>
          <p:nvSpPr>
            <p:cNvPr id="8" name="Oval 4"/>
            <p:cNvSpPr>
              <a:spLocks noChangeAspect="1" noChangeArrowheads="1"/>
            </p:cNvSpPr>
            <p:nvPr/>
          </p:nvSpPr>
          <p:spPr bwMode="auto">
            <a:xfrm>
              <a:off x="2311400" y="2667000"/>
              <a:ext cx="304800" cy="304800"/>
            </a:xfrm>
            <a:prstGeom prst="ellipse">
              <a:avLst/>
            </a:prstGeom>
            <a:solidFill>
              <a:srgbClr val="84AC84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US" sz="1900" dirty="0" err="1">
                  <a:latin typeface="Comic Sans MS"/>
                  <a:cs typeface="Comic Sans MS"/>
                </a:rPr>
                <a:t>e</a:t>
              </a:r>
              <a:r>
                <a:rPr lang="en-US" sz="1900" baseline="30000" dirty="0">
                  <a:latin typeface="Comic Sans MS"/>
                  <a:cs typeface="Comic Sans MS"/>
                </a:rPr>
                <a:t>-</a:t>
              </a:r>
            </a:p>
          </p:txBody>
        </p:sp>
        <p:sp>
          <p:nvSpPr>
            <p:cNvPr id="27" name="Text Box 23"/>
            <p:cNvSpPr txBox="1">
              <a:spLocks noChangeArrowheads="1"/>
            </p:cNvSpPr>
            <p:nvPr/>
          </p:nvSpPr>
          <p:spPr bwMode="auto">
            <a:xfrm>
              <a:off x="88901" y="2224088"/>
              <a:ext cx="2070100" cy="887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80% polarized electrons:</a:t>
              </a:r>
              <a:b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</a:b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1.7 – 20 GeV</a:t>
              </a:r>
            </a:p>
          </p:txBody>
        </p:sp>
        <p:sp>
          <p:nvSpPr>
            <p:cNvPr id="31" name="AutoShape 27"/>
            <p:cNvSpPr>
              <a:spLocks/>
            </p:cNvSpPr>
            <p:nvPr/>
          </p:nvSpPr>
          <p:spPr bwMode="auto">
            <a:xfrm>
              <a:off x="2806700" y="2592282"/>
              <a:ext cx="43203" cy="533399"/>
            </a:xfrm>
            <a:prstGeom prst="rightBrace">
              <a:avLst>
                <a:gd name="adj1" fmla="val 158333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2959100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5" name="Line 31"/>
            <p:cNvSpPr>
              <a:spLocks noChangeShapeType="1"/>
            </p:cNvSpPr>
            <p:nvPr/>
          </p:nvSpPr>
          <p:spPr bwMode="auto">
            <a:xfrm flipV="1">
              <a:off x="2159000" y="2705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9" name="Text Box 35"/>
            <p:cNvSpPr txBox="1">
              <a:spLocks noChangeArrowheads="1"/>
            </p:cNvSpPr>
            <p:nvPr/>
          </p:nvSpPr>
          <p:spPr bwMode="auto">
            <a:xfrm>
              <a:off x="230188" y="1142940"/>
              <a:ext cx="265667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lnSpc>
                  <a:spcPct val="100000"/>
                </a:lnSpc>
              </a:pPr>
              <a:r>
                <a:rPr lang="en-US" sz="2100" dirty="0">
                  <a:solidFill>
                    <a:srgbClr val="FF0000"/>
                  </a:solidFill>
                  <a:latin typeface="Comic Sans MS"/>
                  <a:cs typeface="Comic Sans MS"/>
                </a:rPr>
                <a:t>Electron </a:t>
              </a: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accelerator</a:t>
              </a:r>
            </a:p>
            <a:p>
              <a:pPr algn="ctr" eaLnBrk="0" hangingPunct="0">
                <a:lnSpc>
                  <a:spcPct val="100000"/>
                </a:lnSpc>
              </a:pPr>
              <a:r>
                <a:rPr lang="en-US" sz="2100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(to be build)</a:t>
              </a:r>
              <a:endParaRPr lang="en-US" sz="2100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41" name="AutoShape 37"/>
            <p:cNvSpPr>
              <a:spLocks noChangeArrowheads="1"/>
            </p:cNvSpPr>
            <p:nvPr/>
          </p:nvSpPr>
          <p:spPr bwMode="auto">
            <a:xfrm>
              <a:off x="3634581" y="2552700"/>
              <a:ext cx="533400" cy="609600"/>
            </a:xfrm>
            <a:prstGeom prst="irregularSeal1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4491362" y="1390784"/>
            <a:ext cx="4629118" cy="3748178"/>
            <a:chOff x="4244181" y="779084"/>
            <a:chExt cx="4374356" cy="3602416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5234781" y="1562100"/>
              <a:ext cx="990600" cy="2819400"/>
              <a:chOff x="3264" y="1536"/>
              <a:chExt cx="624" cy="1776"/>
            </a:xfrm>
          </p:grpSpPr>
          <p:sp>
            <p:nvSpPr>
              <p:cNvPr id="11" name="Oval 7"/>
              <p:cNvSpPr>
                <a:spLocks noChangeAspect="1" noChangeArrowheads="1"/>
              </p:cNvSpPr>
              <p:nvPr/>
            </p:nvSpPr>
            <p:spPr bwMode="auto">
              <a:xfrm>
                <a:off x="3456" y="1536"/>
                <a:ext cx="240" cy="240"/>
              </a:xfrm>
              <a:prstGeom prst="ellipse">
                <a:avLst/>
              </a:prstGeom>
              <a:solidFill>
                <a:srgbClr val="2C07B5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 eaLnBrk="0" hangingPunct="0"/>
                <a:r>
                  <a:rPr lang="en-US" sz="1900" dirty="0" err="1">
                    <a:solidFill>
                      <a:schemeClr val="bg1"/>
                    </a:solidFill>
                    <a:latin typeface="Comic Sans MS"/>
                    <a:cs typeface="Comic Sans MS"/>
                  </a:rPr>
                  <a:t>p</a:t>
                </a:r>
                <a:endParaRPr lang="en-US" sz="1900" dirty="0">
                  <a:solidFill>
                    <a:schemeClr val="bg1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3264" y="2064"/>
                <a:ext cx="624" cy="576"/>
                <a:chOff x="3264" y="2064"/>
                <a:chExt cx="624" cy="576"/>
              </a:xfrm>
            </p:grpSpPr>
            <p:sp>
              <p:nvSpPr>
                <p:cNvPr id="17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06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8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9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112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0" name="Oval 12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400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1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3360" y="240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2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30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3264" y="2160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4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3552" y="2064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5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256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26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456" y="2208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  <p:grpSp>
            <p:nvGrpSpPr>
              <p:cNvPr id="6" name="Group 19"/>
              <p:cNvGrpSpPr>
                <a:grpSpLocks/>
              </p:cNvGrpSpPr>
              <p:nvPr/>
            </p:nvGrpSpPr>
            <p:grpSpPr bwMode="auto">
              <a:xfrm>
                <a:off x="3360" y="2880"/>
                <a:ext cx="384" cy="432"/>
                <a:chOff x="3504" y="2784"/>
                <a:chExt cx="384" cy="432"/>
              </a:xfrm>
            </p:grpSpPr>
            <p:sp>
              <p:nvSpPr>
                <p:cNvPr id="14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3504" y="2928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5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3648" y="2976"/>
                  <a:ext cx="240" cy="240"/>
                </a:xfrm>
                <a:prstGeom prst="ellipse">
                  <a:avLst/>
                </a:prstGeom>
                <a:solidFill>
                  <a:srgbClr val="B6063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  <p:sp>
              <p:nvSpPr>
                <p:cNvPr id="16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3600" y="2784"/>
                  <a:ext cx="240" cy="240"/>
                </a:xfrm>
                <a:prstGeom prst="ellipse">
                  <a:avLst/>
                </a:prstGeom>
                <a:solidFill>
                  <a:srgbClr val="2C07B5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pPr algn="ctr" eaLnBrk="0" hangingPunct="0"/>
                  <a:endParaRPr lang="en-US" sz="1900" dirty="0">
                    <a:latin typeface="Comic Sans MS"/>
                    <a:cs typeface="Comic Sans MS"/>
                  </a:endParaRPr>
                </a:p>
              </p:txBody>
            </p:sp>
          </p:grpSp>
        </p:grpSp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6291262" y="3663950"/>
              <a:ext cx="2327275" cy="62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Pol. light ions (He-3) </a:t>
              </a:r>
              <a:b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</a:b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17 - 167 (184*) GeV/u</a:t>
              </a: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6292057" y="2438400"/>
              <a:ext cx="2285206" cy="887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Light ions (d, Si, Cu)</a:t>
              </a:r>
            </a:p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Heavy ions (Au, U)</a:t>
              </a:r>
            </a:p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10 - 100 (110*) GeV/u</a:t>
              </a:r>
            </a:p>
          </p:txBody>
        </p:sp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6188869" y="1482725"/>
              <a:ext cx="2345032" cy="62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70% polarized protons </a:t>
              </a:r>
            </a:p>
            <a:p>
              <a:pPr>
                <a:defRPr/>
              </a:pP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25 - 250 (275</a:t>
              </a:r>
              <a:r>
                <a:rPr lang="en-US" dirty="0">
                  <a:solidFill>
                    <a:srgbClr val="FF6600"/>
                  </a:solidFill>
                  <a:latin typeface="Helvetica"/>
                  <a:cs typeface="Helvetica"/>
                </a:rPr>
                <a:t>*</a:t>
              </a:r>
              <a:r>
                <a:rPr lang="en-US" dirty="0">
                  <a:solidFill>
                    <a:srgbClr val="0000FF"/>
                  </a:solidFill>
                  <a:latin typeface="Helvetica"/>
                  <a:cs typeface="Helvetica"/>
                </a:rPr>
                <a:t>) GeV</a:t>
              </a:r>
            </a:p>
          </p:txBody>
        </p:sp>
        <p:sp>
          <p:nvSpPr>
            <p:cNvPr id="32" name="AutoShape 28"/>
            <p:cNvSpPr>
              <a:spLocks/>
            </p:cNvSpPr>
            <p:nvPr/>
          </p:nvSpPr>
          <p:spPr bwMode="auto">
            <a:xfrm>
              <a:off x="4929981" y="1370000"/>
              <a:ext cx="76200" cy="2971800"/>
            </a:xfrm>
            <a:prstGeom prst="leftBrace">
              <a:avLst>
                <a:gd name="adj1" fmla="val 325000"/>
                <a:gd name="adj2" fmla="val 50000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4" name="Line 30"/>
            <p:cNvSpPr>
              <a:spLocks noChangeShapeType="1"/>
            </p:cNvSpPr>
            <p:nvPr/>
          </p:nvSpPr>
          <p:spPr bwMode="auto">
            <a:xfrm flipH="1">
              <a:off x="4244181" y="2857500"/>
              <a:ext cx="5669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 flipV="1">
              <a:off x="5996781" y="1562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 flipV="1">
              <a:off x="6072981" y="3848100"/>
              <a:ext cx="0" cy="304800"/>
            </a:xfrm>
            <a:prstGeom prst="line">
              <a:avLst/>
            </a:prstGeom>
            <a:noFill/>
            <a:ln w="28575">
              <a:solidFill>
                <a:srgbClr val="F7360F"/>
              </a:solidFill>
              <a:round/>
              <a:headEnd/>
              <a:tailEnd type="triangle" w="med" len="med"/>
            </a:ln>
          </p:spPr>
          <p:txBody>
            <a:bodyPr wrap="none">
              <a:prstTxWarp prst="textNoShape">
                <a:avLst/>
              </a:prstTxWarp>
            </a:bodyPr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6453981" y="868918"/>
              <a:ext cx="1160449" cy="35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>
                <a:lnSpc>
                  <a:spcPct val="100000"/>
                </a:lnSpc>
              </a:pPr>
              <a:r>
                <a:rPr lang="en-US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(Existing)</a:t>
              </a:r>
              <a:endParaRPr lang="en-US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45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12274" y="779084"/>
              <a:ext cx="1053166" cy="52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" name="TextBox 45"/>
          <p:cNvSpPr txBox="1"/>
          <p:nvPr/>
        </p:nvSpPr>
        <p:spPr>
          <a:xfrm>
            <a:off x="1966456" y="5797850"/>
            <a:ext cx="5032456" cy="373995"/>
          </a:xfrm>
          <a:prstGeom prst="rect">
            <a:avLst/>
          </a:prstGeom>
          <a:noFill/>
        </p:spPr>
        <p:txBody>
          <a:bodyPr wrap="none" lIns="96058" tIns="48029" rIns="96058" bIns="48029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 smtClean="0">
                <a:solidFill>
                  <a:srgbClr val="FF6600"/>
                </a:solidFill>
              </a:rPr>
              <a:t>* It is possible to increase RHIC ring energy by 10%</a:t>
            </a:r>
          </a:p>
        </p:txBody>
      </p:sp>
      <p:sp>
        <p:nvSpPr>
          <p:cNvPr id="48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Date Placeholder 5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September, 2016</a:t>
            </a:r>
            <a:endParaRPr lang="en-GB"/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53" name="Footer Placeholder 5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>
                <a:solidFill>
                  <a:srgbClr val="FF0000"/>
                </a:solidFill>
              </a:rPr>
              <a:t>eRHIC: Electron Ion Collider at BNL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430946" y="687169"/>
            <a:ext cx="6414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Add an electron accelerator to the existing $2.5B RHIC </a:t>
            </a:r>
            <a:b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</a:b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including existing RHIC tunnel and </a:t>
            </a:r>
            <a:r>
              <a:rPr lang="en-US" sz="2000" dirty="0" err="1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cryo</a:t>
            </a:r>
            <a:r>
              <a:rPr lang="en-US" sz="2000" dirty="0" smtClean="0">
                <a:solidFill>
                  <a:srgbClr val="000000"/>
                </a:solidFill>
                <a:latin typeface="Helvetica" charset="0"/>
                <a:ea typeface="ＭＳ Ｐゴシック" charset="0"/>
              </a:rPr>
              <a:t> facility</a:t>
            </a:r>
            <a:endParaRPr lang="en-US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3137650" y="2589834"/>
            <a:ext cx="2079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Luminosity:</a:t>
            </a:r>
          </a:p>
          <a:p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33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 – 10</a:t>
            </a:r>
            <a:r>
              <a:rPr lang="en-US" sz="1800" b="0" baseline="30000" dirty="0" smtClean="0">
                <a:solidFill>
                  <a:srgbClr val="000000"/>
                </a:solidFill>
                <a:latin typeface="Helvetica" charset="0"/>
              </a:rPr>
              <a:t>34 </a:t>
            </a:r>
            <a:r>
              <a:rPr lang="en-US" sz="1800" b="0" dirty="0" smtClean="0">
                <a:solidFill>
                  <a:srgbClr val="000000"/>
                </a:solidFill>
                <a:latin typeface="Helvetica" charset="0"/>
              </a:rPr>
              <a:t>cm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-2 </a:t>
            </a:r>
            <a:r>
              <a:rPr lang="en-US" sz="1800" b="0" dirty="0">
                <a:solidFill>
                  <a:srgbClr val="000000"/>
                </a:solidFill>
                <a:latin typeface="Helvetica" charset="0"/>
              </a:rPr>
              <a:t>s</a:t>
            </a:r>
            <a:r>
              <a:rPr lang="en-US" sz="1800" b="0" baseline="30000" dirty="0">
                <a:solidFill>
                  <a:srgbClr val="000000"/>
                </a:solidFill>
                <a:latin typeface="Helvetica" charset="0"/>
              </a:rPr>
              <a:t>-1</a:t>
            </a:r>
            <a:endParaRPr lang="en-US" sz="1800" b="0" dirty="0"/>
          </a:p>
        </p:txBody>
      </p:sp>
      <p:sp>
        <p:nvSpPr>
          <p:cNvPr id="49" name="TextBox 48"/>
          <p:cNvSpPr txBox="1"/>
          <p:nvPr/>
        </p:nvSpPr>
        <p:spPr>
          <a:xfrm>
            <a:off x="771229" y="819778"/>
            <a:ext cx="6949701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Electron Ion Collider project (EIC) </a:t>
            </a:r>
            <a:r>
              <a:rPr lang="en-US" b="1" dirty="0" smtClean="0"/>
              <a:t>-&gt; 2 options: </a:t>
            </a:r>
          </a:p>
          <a:p>
            <a:r>
              <a:rPr lang="en-US" b="1" dirty="0">
                <a:solidFill>
                  <a:srgbClr val="008000"/>
                </a:solidFill>
              </a:rPr>
              <a:t>Thomas Jefferson National </a:t>
            </a:r>
            <a:r>
              <a:rPr lang="en-US" b="1" dirty="0" smtClean="0">
                <a:solidFill>
                  <a:srgbClr val="008000"/>
                </a:solidFill>
              </a:rPr>
              <a:t>Laboratory: JLEIC  </a:t>
            </a:r>
            <a:r>
              <a:rPr lang="en-US" b="1" dirty="0" smtClean="0">
                <a:sym typeface="Wingdings"/>
              </a:rPr>
              <a:t> See </a:t>
            </a:r>
            <a:r>
              <a:rPr lang="en-US" b="1" dirty="0" err="1" smtClean="0">
                <a:sym typeface="Wingdings"/>
              </a:rPr>
              <a:t>Rik</a:t>
            </a:r>
            <a:r>
              <a:rPr lang="en-US" b="1" dirty="0" smtClean="0">
                <a:sym typeface="Wingdings"/>
              </a:rPr>
              <a:t> Yoshida’s talk</a:t>
            </a:r>
            <a:endParaRPr lang="en-US" b="1" dirty="0" smtClean="0"/>
          </a:p>
          <a:p>
            <a:r>
              <a:rPr lang="en-US" b="1" dirty="0" smtClean="0">
                <a:solidFill>
                  <a:srgbClr val="000090"/>
                </a:solidFill>
              </a:rPr>
              <a:t>Brookhaven National Laboratory: eRHIC</a:t>
            </a:r>
            <a:endParaRPr lang="en-US" b="1" dirty="0">
              <a:solidFill>
                <a:srgbClr val="008000"/>
              </a:solidFill>
            </a:endParaRPr>
          </a:p>
        </p:txBody>
      </p:sp>
      <p:pic>
        <p:nvPicPr>
          <p:cNvPr id="50" name="Picture 15" descr="EIClog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06088"/>
            <a:ext cx="745829" cy="678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0169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1"/>
      <p:bldP spid="54" grpId="0"/>
      <p:bldP spid="55" grpId="0"/>
      <p:bldP spid="4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254" y="673630"/>
            <a:ext cx="9276899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Utilize the theoretical concepts of transverse momentum distributions (TMDs)</a:t>
            </a:r>
          </a:p>
          <a:p>
            <a:pPr>
              <a:buClr>
                <a:srgbClr val="0000FF"/>
              </a:buClr>
            </a:pPr>
            <a:r>
              <a:rPr lang="en-US" dirty="0"/>
              <a:t> </a:t>
            </a:r>
            <a:r>
              <a:rPr lang="en-US" dirty="0" smtClean="0"/>
              <a:t>  and un-integrated PDFs, which encode correlations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spin-orbit correlations on </a:t>
            </a:r>
            <a:r>
              <a:rPr lang="en-US" dirty="0" err="1" smtClean="0"/>
              <a:t>parton</a:t>
            </a:r>
            <a:r>
              <a:rPr lang="en-US" dirty="0" smtClean="0"/>
              <a:t> level </a:t>
            </a:r>
            <a:r>
              <a:rPr lang="en-US" dirty="0" smtClean="0">
                <a:sym typeface="Wingdings"/>
              </a:rPr>
              <a:t> hydrogen atom</a:t>
            </a:r>
          </a:p>
          <a:p>
            <a:pPr marL="742950" lvl="1" indent="-285750">
              <a:buClr>
                <a:srgbClr val="0000FF"/>
              </a:buClr>
              <a:buFont typeface="Wingdings" charset="2"/>
              <a:buChar char="Ø"/>
            </a:pPr>
            <a:r>
              <a:rPr lang="en-US" dirty="0" smtClean="0"/>
              <a:t>teach us how colors charges in QCD interact</a:t>
            </a:r>
          </a:p>
          <a:p>
            <a:pPr marL="285750" indent="-285750">
              <a:spcBef>
                <a:spcPts val="300"/>
              </a:spcBef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0000FF"/>
                </a:solidFill>
              </a:rPr>
              <a:t>Observable: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azimuthal modulations</a:t>
            </a:r>
            <a:r>
              <a:rPr lang="en-US" dirty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of</a:t>
            </a:r>
            <a:r>
              <a:rPr lang="en-US" dirty="0" smtClean="0">
                <a:latin typeface="Comic Sans MS"/>
                <a:ea typeface="ＭＳ Ｐゴシック" charset="0"/>
                <a:cs typeface="Comic Sans MS"/>
                <a:sym typeface="Corbel" charset="0"/>
              </a:rPr>
              <a:t> </a:t>
            </a: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6-fold differential </a:t>
            </a:r>
            <a:endParaRPr lang="en-US" dirty="0" smtClean="0">
              <a:latin typeface="Comic Sans MS"/>
              <a:ea typeface="Corbel Bold" charset="0"/>
              <a:cs typeface="Comic Sans MS"/>
              <a:sym typeface="Corbel Bold" charset="0"/>
            </a:endParaRPr>
          </a:p>
          <a:p>
            <a:pPr>
              <a:spcBef>
                <a:spcPts val="300"/>
              </a:spcBef>
            </a:pPr>
            <a:r>
              <a:rPr lang="en-US" dirty="0">
                <a:latin typeface="Comic Sans MS"/>
                <a:ea typeface="Corbel Bold" charset="0"/>
                <a:cs typeface="Comic Sans MS"/>
                <a:sym typeface="Corbel Bold" charset="0"/>
              </a:rPr>
              <a:t> </a:t>
            </a:r>
            <a:r>
              <a:rPr lang="en-US" dirty="0" smtClean="0">
                <a:latin typeface="Comic Sans MS"/>
                <a:ea typeface="Corbel Bold" charset="0"/>
                <a:cs typeface="Comic Sans MS"/>
                <a:sym typeface="Corbel Bold" charset="0"/>
              </a:rPr>
              <a:t>  cross section </a:t>
            </a:r>
            <a:r>
              <a:rPr lang="en-US" dirty="0" smtClean="0"/>
              <a:t>in semi-inclusive DIS </a:t>
            </a:r>
            <a:endParaRPr lang="en-US" dirty="0"/>
          </a:p>
        </p:txBody>
      </p:sp>
      <p:pic>
        <p:nvPicPr>
          <p:cNvPr id="6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0399" y="1181647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3264" y="3876451"/>
            <a:ext cx="3978805" cy="20381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949347"/>
              </p:ext>
            </p:extLst>
          </p:nvPr>
        </p:nvGraphicFramePr>
        <p:xfrm>
          <a:off x="4275785" y="2081475"/>
          <a:ext cx="1696891" cy="590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342" name="Equation" r:id="rId5" imgW="1155700" imgH="406400" progId="">
                  <p:embed/>
                </p:oleObj>
              </mc:Choice>
              <mc:Fallback>
                <p:oleObj name="Equation" r:id="rId5" imgW="1155700" imgH="4064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5785" y="2081475"/>
                        <a:ext cx="1696891" cy="5902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tmd_profile_final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05" y="2676939"/>
            <a:ext cx="4267200" cy="2933700"/>
          </a:xfrm>
          <a:prstGeom prst="rect">
            <a:avLst/>
          </a:prstGeom>
        </p:spPr>
      </p:pic>
      <p:sp>
        <p:nvSpPr>
          <p:cNvPr id="11" name="AutoShape 49"/>
          <p:cNvSpPr>
            <a:spLocks noChangeArrowheads="1"/>
          </p:cNvSpPr>
          <p:nvPr/>
        </p:nvSpPr>
        <p:spPr bwMode="auto">
          <a:xfrm>
            <a:off x="4203901" y="2988138"/>
            <a:ext cx="809839" cy="424297"/>
          </a:xfrm>
          <a:prstGeom prst="curvedRightArrow">
            <a:avLst>
              <a:gd name="adj1" fmla="val 24848"/>
              <a:gd name="adj2" fmla="val 49697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CC66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normAutofit/>
            <a:scene3d>
              <a:camera prst="orthographicFront">
                <a:rot lat="0" lon="60000" rev="0"/>
              </a:camera>
              <a:lightRig rig="threePt" dir="t"/>
            </a:scene3d>
          </a:bodyPr>
          <a:lstStyle/>
          <a:p>
            <a:pPr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69602" y="2959660"/>
            <a:ext cx="35486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can be viewed as </a:t>
            </a:r>
            <a:r>
              <a:rPr lang="en-US" dirty="0" err="1" smtClean="0"/>
              <a:t>parton</a:t>
            </a:r>
            <a:r>
              <a:rPr lang="en-US" dirty="0" smtClean="0"/>
              <a:t> flow</a:t>
            </a:r>
          </a:p>
          <a:p>
            <a:r>
              <a:rPr lang="en-US" dirty="0" smtClean="0"/>
              <a:t>inside nucleus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analogy:</a:t>
            </a:r>
            <a:r>
              <a:rPr lang="en-US" dirty="0" smtClean="0"/>
              <a:t> currents in oceans</a:t>
            </a:r>
            <a:endParaRPr lang="en-US" dirty="0"/>
          </a:p>
        </p:txBody>
      </p:sp>
      <p:pic>
        <p:nvPicPr>
          <p:cNvPr id="15" name="Picture 14" descr="Tomography_atlant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069" y="3743740"/>
            <a:ext cx="3121256" cy="2773773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US" sz="2800" b="1" dirty="0" smtClean="0">
                <a:solidFill>
                  <a:srgbClr val="C90000"/>
                </a:solidFill>
              </a:rPr>
              <a:t>Multi-</a:t>
            </a:r>
            <a:r>
              <a:rPr lang="en-US" sz="2800" b="1" dirty="0" err="1" smtClean="0">
                <a:solidFill>
                  <a:srgbClr val="C90000"/>
                </a:solidFill>
              </a:rPr>
              <a:t>parton</a:t>
            </a:r>
            <a:r>
              <a:rPr lang="en-US" sz="2800" b="1" dirty="0" smtClean="0">
                <a:solidFill>
                  <a:srgbClr val="C90000"/>
                </a:solidFill>
              </a:rPr>
              <a:t> correlations in p</a:t>
            </a:r>
            <a:r>
              <a:rPr lang="en-US" sz="2800" b="1" baseline="-25000" dirty="0" smtClean="0">
                <a:solidFill>
                  <a:srgbClr val="C90000"/>
                </a:solidFill>
              </a:rPr>
              <a:t>t</a:t>
            </a:r>
            <a:r>
              <a:rPr lang="en-US" sz="2800" b="1" dirty="0" smtClean="0">
                <a:solidFill>
                  <a:srgbClr val="C90000"/>
                </a:solidFill>
              </a:rPr>
              <a:t>-space (</a:t>
            </a:r>
            <a:r>
              <a:rPr lang="en-GB" sz="2800" b="1" dirty="0" err="1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TMDs</a:t>
            </a:r>
            <a:r>
              <a:rPr lang="en-GB" sz="2800" b="1" dirty="0" smtClean="0">
                <a:solidFill>
                  <a:srgbClr val="C90000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800" b="1" dirty="0">
              <a:solidFill>
                <a:srgbClr val="C9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97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007" name="Equation" r:id="rId3" imgW="3403600" imgH="393700" progId="Equation.3">
                  <p:embed/>
                </p:oleObj>
              </mc:Choice>
              <mc:Fallback>
                <p:oleObj name="Equation" r:id="rId3" imgW="3403600" imgH="3937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291" y="4246569"/>
                        <a:ext cx="5290250" cy="647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8008" name="Equation" r:id="rId6" imgW="736600" imgH="177800" progId="Equation.3">
                    <p:embed/>
                  </p:oleObj>
                </mc:Choice>
                <mc:Fallback>
                  <p:oleObj name="Equation" r:id="rId6" imgW="736600" imgH="1778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7573" y="2082882"/>
                          <a:ext cx="1535112" cy="371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8009" name="Equation" r:id="rId8" imgW="800100" imgH="177800" progId="Equation.3">
                    <p:embed/>
                  </p:oleObj>
                </mc:Choice>
                <mc:Fallback>
                  <p:oleObj name="Equation" r:id="rId8" imgW="800100" imgH="17780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5701" y="2606102"/>
                          <a:ext cx="1682750" cy="373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3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8010" name="Equation" r:id="rId10" imgW="1816100" imgH="381000" progId="Equation.3">
                    <p:embed/>
                  </p:oleObj>
                </mc:Choice>
                <mc:Fallback>
                  <p:oleObj name="Equation" r:id="rId10" imgW="1816100" imgH="38100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291" y="3411868"/>
                          <a:ext cx="2922919" cy="5792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blipFill dpi="0" rotWithShape="0">
                                <a:blip/>
                                <a:srcRect/>
                                <a:stretch>
                                  <a:fillRect/>
                                </a:stretch>
                              </a:blip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011" name="Equation" r:id="rId12" imgW="3378200" imgH="406400" progId="Equation.3">
                  <p:embed/>
                </p:oleObj>
              </mc:Choice>
              <mc:Fallback>
                <p:oleObj name="Equation" r:id="rId12" imgW="3378200" imgH="4064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5187950"/>
                        <a:ext cx="5456238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012" name="Equation" r:id="rId14" imgW="2590800" imgH="495300" progId="Equation.3">
                  <p:embed/>
                </p:oleObj>
              </mc:Choice>
              <mc:Fallback>
                <p:oleObj name="Equation" r:id="rId14" imgW="2590800" imgH="4953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51" y="873125"/>
                        <a:ext cx="3859302" cy="7387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924" y="771470"/>
            <a:ext cx="8341911" cy="5040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8" name="Oval 29"/>
          <p:cNvSpPr>
            <a:spLocks/>
          </p:cNvSpPr>
          <p:nvPr/>
        </p:nvSpPr>
        <p:spPr bwMode="auto">
          <a:xfrm>
            <a:off x="3625601" y="2696980"/>
            <a:ext cx="101582" cy="99876"/>
          </a:xfrm>
          <a:prstGeom prst="ellipse">
            <a:avLst/>
          </a:prstGeom>
          <a:solidFill>
            <a:srgbClr val="FFFF3D"/>
          </a:solidFill>
          <a:ln w="12700" cap="flat">
            <a:noFill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>
              <a:defRPr/>
            </a:pPr>
            <a:endParaRPr lang="en-US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</a:endParaRPr>
          </a:p>
        </p:txBody>
      </p:sp>
      <p:pic>
        <p:nvPicPr>
          <p:cNvPr id="92" name="Picture 36"/>
          <p:cNvPicPr>
            <a:picLocks noChangeArrowheads="1"/>
          </p:cNvPicPr>
          <p:nvPr/>
        </p:nvPicPr>
        <p:blipFill>
          <a:blip r:embed="rId3"/>
          <a:srcRect l="2487" t="18503" b="3085"/>
          <a:stretch>
            <a:fillRect/>
          </a:stretch>
        </p:blipFill>
        <p:spPr bwMode="auto">
          <a:xfrm>
            <a:off x="4152900" y="2044700"/>
            <a:ext cx="904108" cy="65228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</p:pic>
      <p:pic>
        <p:nvPicPr>
          <p:cNvPr id="93" name="Picture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9182" y="1612900"/>
            <a:ext cx="784486" cy="61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" name="Line 12"/>
          <p:cNvSpPr>
            <a:spLocks noChangeShapeType="1"/>
          </p:cNvSpPr>
          <p:nvPr/>
        </p:nvSpPr>
        <p:spPr bwMode="auto">
          <a:xfrm>
            <a:off x="1113324" y="361524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solidFill>
                <a:srgbClr val="FFC000"/>
              </a:solidFill>
            </a:endParaRPr>
          </a:p>
        </p:txBody>
      </p:sp>
      <p:sp>
        <p:nvSpPr>
          <p:cNvPr id="116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Date Placeholder 59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September, 2016</a:t>
            </a:r>
            <a:endParaRPr lang="en-GB"/>
          </a:p>
        </p:txBody>
      </p:sp>
      <p:sp>
        <p:nvSpPr>
          <p:cNvPr id="114" name="Slide Number Placeholder 11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117" name="Footer Placeholder 1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 (BNL)</a:t>
            </a:r>
            <a:endParaRPr lang="en-GB"/>
          </a:p>
        </p:txBody>
      </p:sp>
      <p:sp>
        <p:nvSpPr>
          <p:cNvPr id="11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RHIC site @ BNL</a:t>
            </a:r>
            <a:endParaRPr lang="en-GB" sz="2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214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6-08-12 at 11.45.21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"/>
          <a:stretch/>
        </p:blipFill>
        <p:spPr>
          <a:xfrm>
            <a:off x="75410" y="804863"/>
            <a:ext cx="8072524" cy="564515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76200" y="3781425"/>
            <a:ext cx="942975" cy="1027113"/>
            <a:chOff x="114300" y="4035425"/>
            <a:chExt cx="942975" cy="1027113"/>
          </a:xfrm>
        </p:grpSpPr>
        <p:pic>
          <p:nvPicPr>
            <p:cNvPr id="15366" name="Picture 305" descr="ist2_10525240-round-stamp-with-text-100-eco-friendly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" y="4035425"/>
              <a:ext cx="800100" cy="814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7" name="TextBox 306"/>
            <p:cNvSpPr txBox="1">
              <a:spLocks noChangeArrowheads="1"/>
            </p:cNvSpPr>
            <p:nvPr/>
          </p:nvSpPr>
          <p:spPr bwMode="auto">
            <a:xfrm rot="-847529">
              <a:off x="254000" y="4754563"/>
              <a:ext cx="8032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400" dirty="0">
                  <a:solidFill>
                    <a:srgbClr val="006101"/>
                  </a:solidFill>
                  <a:latin typeface="Arial Black" charset="0"/>
                  <a:cs typeface="Arial Black" charset="0"/>
                </a:rPr>
                <a:t>eRHIC</a:t>
              </a:r>
            </a:p>
          </p:txBody>
        </p:sp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Ultimate eRHIC design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September, 2016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38540" y="6201847"/>
            <a:ext cx="2143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No civil construction</a:t>
            </a:r>
            <a:endParaRPr lang="en-US" b="1" dirty="0"/>
          </a:p>
        </p:txBody>
      </p:sp>
      <p:pic>
        <p:nvPicPr>
          <p:cNvPr id="24" name="Picture 23" descr="erhic.lumi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476" y="770462"/>
            <a:ext cx="4971609" cy="353483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733370"/>
            <a:ext cx="6973090" cy="58986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2002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September, 2016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7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130300"/>
            <a:ext cx="7162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Physics: Structure Functions: g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, F</a:t>
            </a:r>
            <a:r>
              <a:rPr lang="en-US" sz="1600" baseline="-25000" dirty="0" smtClean="0">
                <a:solidFill>
                  <a:schemeClr val="accent1">
                    <a:lumMod val="75000"/>
                  </a:schemeClr>
                </a:solidFill>
              </a:rPr>
              <a:t>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Very </a:t>
            </a:r>
            <a:r>
              <a:rPr lang="en-US" sz="1600" dirty="0">
                <a:solidFill>
                  <a:srgbClr val="008000"/>
                </a:solidFill>
              </a:rPr>
              <a:t>good </a:t>
            </a:r>
            <a:r>
              <a:rPr lang="en-US" sz="1600" dirty="0" smtClean="0">
                <a:solidFill>
                  <a:srgbClr val="008000"/>
                </a:solidFill>
              </a:rPr>
              <a:t>scattered electron ID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endParaRPr lang="en-US" sz="1600" dirty="0">
              <a:solidFill>
                <a:srgbClr val="008000"/>
              </a:solidFill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  High e</a:t>
            </a:r>
            <a:r>
              <a:rPr lang="en-US" sz="1600" dirty="0" smtClean="0">
                <a:solidFill>
                  <a:srgbClr val="008000"/>
                </a:solidFill>
              </a:rPr>
              <a:t>nergy and angular resolution of e’ (defines kinematics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>
                <a:solidFill>
                  <a:srgbClr val="008000"/>
                </a:solidFill>
                <a:sym typeface="Wingdings"/>
              </a:rPr>
              <a:t>{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x,Q</a:t>
            </a:r>
            <a:r>
              <a:rPr lang="en-US" sz="1600" baseline="30000" dirty="0" smtClean="0">
                <a:solidFill>
                  <a:srgbClr val="008000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})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413000"/>
            <a:ext cx="6858000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in </a:t>
            </a:r>
            <a:r>
              <a:rPr lang="en-US" u="sng" dirty="0" err="1">
                <a:solidFill>
                  <a:srgbClr val="FF0000"/>
                </a:solidFill>
                <a:cs typeface="Comic Sans MS"/>
              </a:rPr>
              <a:t>ep</a:t>
            </a:r>
            <a:r>
              <a:rPr lang="en-US" u="sng" dirty="0">
                <a:solidFill>
                  <a:srgbClr val="FF0000"/>
                </a:solidFill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00"/>
                </a:solidFill>
                <a:cs typeface="Comic Sans MS"/>
              </a:rPr>
              <a:t>eA</a:t>
            </a:r>
            <a:r>
              <a:rPr lang="en-US" u="sng" dirty="0" smtClean="0">
                <a:solidFill>
                  <a:srgbClr val="FF0000"/>
                </a:solidFill>
                <a:cs typeface="Comic Sans MS"/>
              </a:rPr>
              <a:t>: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Physics: TMDs,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</a:rPr>
              <a:t>Helicity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 PDFs, FFs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(with flavor separation); 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</a:rPr>
              <a:t>di-hadron correlations;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Kaon</a:t>
            </a: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asymmetries, cross sections; </a:t>
            </a:r>
            <a:r>
              <a:rPr lang="en-US" sz="1600" dirty="0" err="1" smtClean="0">
                <a:solidFill>
                  <a:srgbClr val="376092"/>
                </a:solidFill>
                <a:cs typeface="Comic Sans MS"/>
                <a:sym typeface="Wingdings"/>
              </a:rPr>
              <a:t>etc</a:t>
            </a:r>
            <a:endParaRPr lang="en-US" sz="1600" dirty="0" smtClean="0">
              <a:solidFill>
                <a:srgbClr val="FF0000"/>
              </a:solidFill>
              <a:cs typeface="Comic Sans MS"/>
            </a:endParaRP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cs typeface="Comic Sans MS"/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Excellent hadron ID:  </a:t>
            </a:r>
            <a:r>
              <a:rPr lang="en-US" sz="1600" dirty="0" err="1" smtClean="0">
                <a:solidFill>
                  <a:srgbClr val="008000"/>
                </a:solidFill>
                <a:cs typeface="Symbol" charset="2"/>
              </a:rPr>
              <a:t>p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,K</a:t>
            </a:r>
            <a:r>
              <a:rPr lang="en-US" sz="1600" baseline="30000" dirty="0" err="1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</a:rPr>
              <a:t>,p</a:t>
            </a:r>
            <a:r>
              <a:rPr lang="en-US" sz="1600" baseline="30000" dirty="0" smtClean="0">
                <a:solidFill>
                  <a:srgbClr val="008000"/>
                </a:solidFill>
                <a:cs typeface="Comic Sans MS"/>
              </a:rPr>
              <a:t>±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separation over a wide {p,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h}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</a:rPr>
              <a:t> range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  Full </a:t>
            </a:r>
            <a:r>
              <a:rPr lang="en-US" sz="16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-coverage around </a:t>
            </a:r>
            <a:r>
              <a:rPr lang="en-US" sz="2000" dirty="0" smtClean="0">
                <a:solidFill>
                  <a:srgbClr val="008000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*, wide </a:t>
            </a:r>
            <a:r>
              <a:rPr lang="en-US" sz="1600" dirty="0" err="1" smtClean="0">
                <a:solidFill>
                  <a:srgbClr val="008000"/>
                </a:solidFill>
                <a:cs typeface="Comic Sans MS"/>
                <a:sym typeface="Wingdings"/>
              </a:rPr>
              <a:t>p</a:t>
            </a:r>
            <a:r>
              <a:rPr lang="en-US" sz="1600" baseline="-25000" dirty="0" err="1" smtClean="0">
                <a:solidFill>
                  <a:srgbClr val="008000"/>
                </a:solidFill>
                <a:cs typeface="Comic Sans MS"/>
                <a:sym typeface="Wingdings"/>
              </a:rPr>
              <a:t>t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coverage (TMDs)</a:t>
            </a:r>
          </a:p>
          <a:p>
            <a:pPr marL="285750" indent="-285750">
              <a:buClr>
                <a:srgbClr val="FF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   Excellent vertex resolution (Charm, </a:t>
            </a:r>
            <a:r>
              <a:rPr lang="en-US" sz="1600" dirty="0">
                <a:solidFill>
                  <a:srgbClr val="008000"/>
                </a:solidFill>
                <a:cs typeface="Comic Sans MS"/>
                <a:sym typeface="Wingdings"/>
              </a:rPr>
              <a:t>B</a:t>
            </a:r>
            <a:r>
              <a:rPr lang="en-US" sz="1600" dirty="0" smtClean="0">
                <a:solidFill>
                  <a:srgbClr val="008000"/>
                </a:solidFill>
                <a:cs typeface="Comic Sans MS"/>
                <a:sym typeface="Wingdings"/>
              </a:rPr>
              <a:t>ottom separation)</a:t>
            </a:r>
            <a:endParaRPr lang="en-US" sz="1600" dirty="0" smtClean="0">
              <a:solidFill>
                <a:srgbClr val="008000"/>
              </a:solidFill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305300"/>
            <a:ext cx="69285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800000"/>
                </a:solidFill>
              </a:rPr>
              <a:t>Exclusive Reactions </a:t>
            </a:r>
            <a:r>
              <a:rPr lang="en-US" u="sng" dirty="0">
                <a:solidFill>
                  <a:srgbClr val="800000"/>
                </a:solidFill>
              </a:rPr>
              <a:t>in </a:t>
            </a:r>
            <a:r>
              <a:rPr lang="en-US" u="sng" dirty="0" err="1">
                <a:solidFill>
                  <a:srgbClr val="800000"/>
                </a:solidFill>
              </a:rPr>
              <a:t>ep</a:t>
            </a:r>
            <a:r>
              <a:rPr lang="en-US" u="sng" dirty="0">
                <a:solidFill>
                  <a:srgbClr val="800000"/>
                </a:solidFill>
              </a:rPr>
              <a:t>/</a:t>
            </a:r>
            <a:r>
              <a:rPr lang="en-US" u="sng" dirty="0" err="1" smtClean="0">
                <a:solidFill>
                  <a:srgbClr val="800000"/>
                </a:solidFill>
              </a:rPr>
              <a:t>eA</a:t>
            </a:r>
            <a:r>
              <a:rPr lang="en-US" u="sng" dirty="0" smtClean="0">
                <a:solidFill>
                  <a:srgbClr val="800000"/>
                </a:solidFill>
              </a:rPr>
              <a:t>: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</a:rPr>
              <a:t>Physics: DVCS, exclusive VM production (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GPDs</a:t>
            </a:r>
            <a:r>
              <a:rPr lang="en-US" sz="1600" dirty="0">
                <a:solidFill>
                  <a:srgbClr val="376092"/>
                </a:solidFill>
                <a:sym typeface="Wingdings"/>
              </a:rPr>
              <a:t>;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</a:t>
            </a:r>
            <a:r>
              <a:rPr lang="en-US" sz="1600" dirty="0" err="1" smtClean="0">
                <a:solidFill>
                  <a:srgbClr val="376092"/>
                </a:solidFill>
                <a:sym typeface="Wingdings"/>
              </a:rPr>
              <a:t>parton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imaging in </a:t>
            </a:r>
            <a:r>
              <a:rPr lang="en-US" sz="1600" i="1" dirty="0" err="1" smtClean="0">
                <a:solidFill>
                  <a:srgbClr val="376092"/>
                </a:solidFill>
                <a:sym typeface="Wingdings"/>
              </a:rPr>
              <a:t>b</a:t>
            </a:r>
            <a:r>
              <a:rPr lang="en-US" sz="1600" i="1" baseline="-25000" dirty="0" err="1" smtClean="0">
                <a:solidFill>
                  <a:srgbClr val="376092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)</a:t>
            </a:r>
            <a:endParaRPr lang="en-US" sz="1600" dirty="0" smtClean="0">
              <a:solidFill>
                <a:srgbClr val="376092"/>
              </a:solidFill>
            </a:endParaRP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rgbClr val="376092"/>
                </a:solidFill>
                <a:sym typeface="Wingdings"/>
              </a:rPr>
              <a:t>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Exclusivity (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large rapidity coverage; </a:t>
            </a:r>
            <a:r>
              <a:rPr lang="en-US" sz="1600" dirty="0" smtClean="0">
                <a:solidFill>
                  <a:srgbClr val="008000"/>
                </a:solidFill>
              </a:rPr>
              <a:t>reconstruction of all particles in a given event)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 H</a:t>
            </a:r>
            <a:r>
              <a:rPr lang="en-US" sz="1600" dirty="0" smtClean="0">
                <a:solidFill>
                  <a:srgbClr val="008000"/>
                </a:solidFill>
              </a:rPr>
              <a:t>igh resolution, </a:t>
            </a:r>
            <a:r>
              <a:rPr lang="en-US" sz="1600" dirty="0" smtClean="0">
                <a:solidFill>
                  <a:srgbClr val="008000"/>
                </a:solidFill>
              </a:rPr>
              <a:t>~100% acceptance, wide </a:t>
            </a:r>
            <a:r>
              <a:rPr lang="en-US" sz="1600" dirty="0" smtClean="0">
                <a:solidFill>
                  <a:srgbClr val="008000"/>
                </a:solidFill>
              </a:rPr>
              <a:t>coverage </a:t>
            </a:r>
            <a:r>
              <a:rPr lang="en-US" sz="1600" dirty="0">
                <a:solidFill>
                  <a:srgbClr val="008000"/>
                </a:solidFill>
              </a:rPr>
              <a:t>in </a:t>
            </a:r>
            <a:r>
              <a:rPr lang="en-US" sz="1600" i="1" dirty="0" smtClean="0">
                <a:solidFill>
                  <a:srgbClr val="008000"/>
                </a:solidFill>
              </a:rPr>
              <a:t>t</a:t>
            </a:r>
            <a:r>
              <a:rPr lang="en-US" sz="1600" dirty="0" smtClean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</a:t>
            </a:r>
            <a:r>
              <a:rPr lang="en-US" sz="1600" dirty="0" smtClean="0">
                <a:solidFill>
                  <a:srgbClr val="008000"/>
                </a:solidFill>
              </a:rPr>
              <a:t>Roman pots</a:t>
            </a:r>
          </a:p>
          <a:p>
            <a:pPr marL="285750" indent="-285750">
              <a:buClr>
                <a:srgbClr val="800000"/>
              </a:buClr>
              <a:buFont typeface="Wingdings" charset="2"/>
              <a:buChar char="q"/>
            </a:pPr>
            <a:r>
              <a:rPr lang="en-US" sz="1600" dirty="0">
                <a:solidFill>
                  <a:srgbClr val="008000"/>
                </a:solidFill>
                <a:sym typeface="Wingdings"/>
              </a:rPr>
              <a:t>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  (</a:t>
            </a:r>
            <a:r>
              <a:rPr lang="en-US" sz="1600" dirty="0" err="1" smtClean="0">
                <a:solidFill>
                  <a:srgbClr val="008000"/>
                </a:solidFill>
              </a:rPr>
              <a:t>eA</a:t>
            </a:r>
            <a:r>
              <a:rPr lang="en-US" sz="1600" dirty="0" smtClean="0">
                <a:solidFill>
                  <a:srgbClr val="008000"/>
                </a:solidFill>
              </a:rPr>
              <a:t>): veto nucleus breakup, determine impact parameter of collision</a:t>
            </a:r>
          </a:p>
          <a:p>
            <a:pPr>
              <a:buClr>
                <a:srgbClr val="800000"/>
              </a:buClr>
            </a:pP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en-US" sz="1600" dirty="0" smtClean="0">
                <a:solidFill>
                  <a:srgbClr val="008000"/>
                </a:solidFill>
              </a:rPr>
              <a:t>      </a:t>
            </a:r>
            <a:r>
              <a:rPr lang="en-US" sz="1600" dirty="0" smtClean="0">
                <a:solidFill>
                  <a:srgbClr val="008000"/>
                </a:solidFill>
                <a:sym typeface="Wingdings"/>
              </a:rPr>
              <a:t> Sufficient acceptance for neutrons in ZDC</a:t>
            </a:r>
            <a:endParaRPr lang="en-US" sz="1600" dirty="0" smtClean="0">
              <a:solidFill>
                <a:srgbClr val="008000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 l="3337" t="5580" r="1112" b="697"/>
          <a:stretch>
            <a:fillRect/>
          </a:stretch>
        </p:blipFill>
        <p:spPr bwMode="auto">
          <a:xfrm>
            <a:off x="7072914" y="762000"/>
            <a:ext cx="204568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sidis-diagram.eps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7198" y="2743200"/>
            <a:ext cx="2068580" cy="1477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7010400" y="4394200"/>
            <a:ext cx="2009967" cy="1792008"/>
            <a:chOff x="158750" y="908050"/>
            <a:chExt cx="4088843" cy="2616208"/>
          </a:xfrm>
        </p:grpSpPr>
        <p:grpSp>
          <p:nvGrpSpPr>
            <p:cNvPr id="13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5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9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4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6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7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7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8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9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40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41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42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43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5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6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8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50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52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3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4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51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9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7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8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30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9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22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23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62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What we need to measure?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5400" y="736600"/>
            <a:ext cx="6087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Detector requirements coming directly from the physics case! 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 rot="20725197">
            <a:off x="330653" y="1765533"/>
            <a:ext cx="6553200" cy="317009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00FF"/>
            </a:solidFill>
          </a:ln>
          <a:effectLst>
            <a:glow rad="101600">
              <a:srgbClr val="0000FF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Comic Sans MS"/>
                <a:cs typeface="Comic Sans MS"/>
              </a:rPr>
              <a:t>Overall detector requirements: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large acceptance: -4.5 ≲ </a:t>
            </a:r>
            <a:r>
              <a:rPr lang="en-US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h</a:t>
            </a: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 ≲ 4.5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high </a:t>
            </a:r>
            <a:r>
              <a:rPr lang="en-US" dirty="0">
                <a:solidFill>
                  <a:srgbClr val="322F31"/>
                </a:solidFill>
                <a:latin typeface="Comic Sans MS"/>
                <a:cs typeface="Comic Sans MS"/>
              </a:rPr>
              <a:t>precision low </a:t>
            </a: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mass tracking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equal coverage of tracking and EM-</a:t>
            </a:r>
            <a:r>
              <a:rPr lang="en-US" dirty="0" err="1" smtClean="0">
                <a:solidFill>
                  <a:srgbClr val="322F31"/>
                </a:solidFill>
                <a:latin typeface="Comic Sans MS"/>
                <a:cs typeface="Comic Sans MS"/>
              </a:rPr>
              <a:t>calorimetry</a:t>
            </a: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high performance PID to separate </a:t>
            </a:r>
            <a:r>
              <a:rPr lang="en-US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p</a:t>
            </a: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, K, p on track level 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</a:rPr>
              <a:t>high control on systematic effects</a:t>
            </a:r>
          </a:p>
          <a:p>
            <a:pPr marL="342900" indent="-342900">
              <a:buClr>
                <a:srgbClr val="0000FF"/>
              </a:buClr>
              <a:buFont typeface="Wingdings" charset="2"/>
              <a:buChar char="q"/>
            </a:pPr>
            <a:endParaRPr lang="en-US" dirty="0">
              <a:solidFill>
                <a:srgbClr val="322F31"/>
              </a:solidFill>
              <a:latin typeface="Comic Sans MS"/>
              <a:cs typeface="Comic Sans MS"/>
            </a:endParaRPr>
          </a:p>
          <a:p>
            <a:pPr marL="342900" indent="-342900">
              <a:buClr>
                <a:srgbClr val="0000FF"/>
              </a:buClr>
              <a:buFont typeface="Wingdings" charset="0"/>
              <a:buChar char="à"/>
            </a:pPr>
            <a:r>
              <a:rPr lang="en-US" dirty="0" smtClean="0">
                <a:solidFill>
                  <a:srgbClr val="322F31"/>
                </a:solidFill>
                <a:latin typeface="Comic Sans MS"/>
                <a:cs typeface="Comic Sans MS"/>
                <a:sym typeface="Wingdings"/>
              </a:rPr>
              <a:t>active EIC Detector R&amp;D </a:t>
            </a:r>
          </a:p>
          <a:p>
            <a:pPr lvl="1">
              <a:buClr>
                <a:srgbClr val="0000FF"/>
              </a:buClr>
            </a:pPr>
            <a:r>
              <a:rPr lang="en-US" dirty="0" smtClean="0">
                <a:latin typeface="Comic Sans MS"/>
                <a:cs typeface="Comic Sans MS"/>
                <a:hlinkClick r:id=""/>
              </a:rPr>
              <a:t>https</a:t>
            </a:r>
            <a:r>
              <a:rPr lang="en-US" dirty="0">
                <a:latin typeface="Comic Sans MS"/>
                <a:cs typeface="Comic Sans MS"/>
                <a:hlinkClick r:id=""/>
              </a:rPr>
              <a:t>://wiki.bnl.gov/conferences/index.php/EIC_R%</a:t>
            </a:r>
            <a:r>
              <a:rPr lang="en-US" dirty="0" smtClean="0">
                <a:latin typeface="Comic Sans MS"/>
                <a:cs typeface="Comic Sans MS"/>
                <a:hlinkClick r:id=""/>
              </a:rPr>
              <a:t>25D</a:t>
            </a:r>
            <a:endParaRPr lang="en-US" dirty="0" smtClean="0">
              <a:latin typeface="Comic Sans MS"/>
              <a:cs typeface="Comic Sans MS"/>
            </a:endParaRPr>
          </a:p>
          <a:p>
            <a:pPr lvl="1">
              <a:buClr>
                <a:srgbClr val="0000FF"/>
              </a:buClr>
            </a:pPr>
            <a:r>
              <a:rPr lang="en-US" dirty="0" smtClean="0">
                <a:latin typeface="Comic Sans MS"/>
                <a:cs typeface="Comic Sans MS"/>
              </a:rPr>
              <a:t>several European groups deeply involved already</a:t>
            </a:r>
            <a:endParaRPr lang="en-US" dirty="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067733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September, 2016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8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0" y="1905000"/>
            <a:ext cx="5311422" cy="685800"/>
          </a:xfrm>
          <a:prstGeom prst="rect">
            <a:avLst/>
          </a:prstGeom>
        </p:spPr>
        <p:txBody>
          <a:bodyPr vert="horz" lIns="91283" tIns="45642" rIns="91283" bIns="45642" rtlCol="0">
            <a:norm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Upgrade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sPHENIX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to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 </a:t>
            </a:r>
            <a:endParaRPr lang="en-US" sz="28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0" y="4648200"/>
            <a:ext cx="5334000" cy="1447800"/>
          </a:xfrm>
          <a:prstGeom prst="rect">
            <a:avLst/>
          </a:prstGeom>
        </p:spPr>
        <p:txBody>
          <a:bodyPr vert="horz" lIns="91283" tIns="45642" rIns="91283" bIns="45642" rtlCol="0">
            <a:noAutofit/>
          </a:bodyPr>
          <a:lstStyle/>
          <a:p>
            <a:pPr marL="342328" lvl="0" indent="-342328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  <a:defRPr/>
            </a:pP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Build a new detector: 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BeAST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(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rookhaven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eA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8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olenoidal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</a:t>
            </a:r>
            <a:r>
              <a:rPr lang="en-US" sz="28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racker)</a:t>
            </a:r>
            <a:endParaRPr lang="en-US" sz="2800" dirty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143000"/>
            <a:ext cx="3907287" cy="2267367"/>
          </a:xfrm>
          <a:prstGeom prst="rect">
            <a:avLst/>
          </a:prstGeom>
        </p:spPr>
      </p:pic>
      <p:pic>
        <p:nvPicPr>
          <p:cNvPr id="2" name="Picture 1" descr="beast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5105400" y="3627315"/>
            <a:ext cx="3877783" cy="2709477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268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Two viable eRHIC detector options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7509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99"/>
                </a:solidFill>
                <a:latin typeface="Tahoma" pitchFamily="-84" charset="0"/>
              </a:rPr>
              <a:t>September, 2016</a:t>
            </a:r>
            <a:endParaRPr lang="ru-RU" dirty="0">
              <a:solidFill>
                <a:srgbClr val="000099"/>
              </a:solidFill>
              <a:latin typeface="Tahoma" pitchFamily="-8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9</a:t>
            </a:fld>
            <a:r>
              <a:rPr lang="en-US" dirty="0" smtClean="0"/>
              <a:t>/34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29000" y="1219200"/>
            <a:ext cx="1659429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</a:t>
            </a:r>
            <a:r>
              <a:rPr lang="en-US" sz="1200" dirty="0" err="1" smtClean="0">
                <a:solidFill>
                  <a:srgbClr val="FFFFFF"/>
                </a:solidFill>
              </a:rPr>
              <a:t>adronic</a:t>
            </a:r>
            <a:r>
              <a:rPr lang="en-US" sz="1200" dirty="0" smtClean="0">
                <a:solidFill>
                  <a:srgbClr val="FFFFFF"/>
                </a:solidFill>
              </a:rPr>
              <a:t> calorimeters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92900" y="1219200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RICH detectors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200" y="6096000"/>
            <a:ext cx="1202297" cy="276999"/>
          </a:xfrm>
          <a:prstGeom prst="rect">
            <a:avLst/>
          </a:prstGeom>
          <a:solidFill>
            <a:srgbClr val="F2FF5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</a:t>
            </a:r>
            <a:r>
              <a:rPr lang="en-US" sz="1200" dirty="0" smtClean="0">
                <a:solidFill>
                  <a:srgbClr val="1E1C11"/>
                </a:solidFill>
              </a:rPr>
              <a:t>ilicon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81200" y="6096000"/>
            <a:ext cx="1125203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GEM trackers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91200" y="6096000"/>
            <a:ext cx="1558991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1E1C11"/>
                </a:solidFill>
              </a:rPr>
              <a:t>3T solenoid cryostat</a:t>
            </a:r>
            <a:endParaRPr lang="en-US" sz="1200" dirty="0">
              <a:solidFill>
                <a:srgbClr val="1E1C1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1300" y="762000"/>
            <a:ext cx="6946608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00" u="sng" dirty="0" smtClean="0">
                <a:solidFill>
                  <a:srgbClr val="376092"/>
                </a:solidFill>
              </a:rPr>
              <a:t>-3.5 &lt; </a:t>
            </a:r>
            <a:r>
              <a:rPr lang="en-US" sz="1900" u="sng" dirty="0" smtClean="0">
                <a:solidFill>
                  <a:srgbClr val="376092"/>
                </a:solidFill>
                <a:latin typeface="Symbol" charset="2"/>
                <a:cs typeface="Symbol" charset="2"/>
              </a:rPr>
              <a:t>h </a:t>
            </a:r>
            <a:r>
              <a:rPr lang="en-US" sz="1900" u="sng" dirty="0" smtClean="0">
                <a:solidFill>
                  <a:srgbClr val="376092"/>
                </a:solidFill>
              </a:rPr>
              <a:t>&lt; 3.5: Tracking &amp; e/m </a:t>
            </a:r>
            <a:r>
              <a:rPr lang="en-US" sz="1900" u="sng" dirty="0" err="1" smtClean="0">
                <a:solidFill>
                  <a:srgbClr val="376092"/>
                </a:solidFill>
              </a:rPr>
              <a:t>Calorimetry</a:t>
            </a:r>
            <a:r>
              <a:rPr lang="en-US" sz="1900" u="sng" dirty="0" smtClean="0">
                <a:solidFill>
                  <a:srgbClr val="376092"/>
                </a:solidFill>
              </a:rPr>
              <a:t> (hermetic coverage) </a:t>
            </a:r>
            <a:endParaRPr lang="en-US" sz="1900" u="sng" dirty="0">
              <a:solidFill>
                <a:srgbClr val="376092"/>
              </a:solidFill>
            </a:endParaRPr>
          </a:p>
        </p:txBody>
      </p:sp>
      <p:pic>
        <p:nvPicPr>
          <p:cNvPr id="46" name="Picture 45" descr="beast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9679" r="7001" b="3120"/>
          <a:stretch/>
        </p:blipFill>
        <p:spPr>
          <a:xfrm>
            <a:off x="53829" y="1600200"/>
            <a:ext cx="6241381" cy="4360966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7676444" y="6096000"/>
            <a:ext cx="1447800" cy="276999"/>
          </a:xfrm>
          <a:prstGeom prst="rect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m</a:t>
            </a:r>
            <a:r>
              <a:rPr lang="en-US" sz="1200" dirty="0" smtClean="0">
                <a:solidFill>
                  <a:srgbClr val="FFFFFF"/>
                </a:solidFill>
              </a:rPr>
              <a:t>agnet yoke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819400" y="1295400"/>
            <a:ext cx="3505200" cy="1676400"/>
          </a:xfrm>
          <a:prstGeom prst="straightConnector1">
            <a:avLst/>
          </a:prstGeom>
          <a:ln w="9525">
            <a:prstDash val="dash"/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rot="1518545">
            <a:off x="4609034" y="1910946"/>
            <a:ext cx="689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accent1">
                    <a:lumMod val="75000"/>
                  </a:schemeClr>
                </a:solidFill>
              </a:rPr>
              <a:t>9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.0m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00400" y="6096000"/>
            <a:ext cx="1535847" cy="276999"/>
          </a:xfrm>
          <a:prstGeom prst="rect">
            <a:avLst/>
          </a:prstGeom>
          <a:solidFill>
            <a:srgbClr val="CC33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1E1C11"/>
                </a:solidFill>
              </a:rPr>
              <a:t>Micromegas</a:t>
            </a:r>
            <a:r>
              <a:rPr lang="en-US" sz="1200" dirty="0" smtClean="0">
                <a:solidFill>
                  <a:srgbClr val="1E1C11"/>
                </a:solidFill>
              </a:rPr>
              <a:t> barrels</a:t>
            </a:r>
            <a:endParaRPr lang="en-US" sz="1200" dirty="0">
              <a:solidFill>
                <a:srgbClr val="1E1C11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52400" y="3962400"/>
            <a:ext cx="1219200" cy="7620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371600" y="6096000"/>
            <a:ext cx="492443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</a:rPr>
              <a:t>TPC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1663700" y="4953000"/>
            <a:ext cx="1447800" cy="914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181600" y="1219200"/>
            <a:ext cx="1447800" cy="276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FFFF"/>
                </a:solidFill>
              </a:rPr>
              <a:t>e/m calorimeters          </a:t>
            </a:r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896302">
            <a:off x="10458" y="4360448"/>
            <a:ext cx="975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hadrons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61217">
            <a:off x="1594493" y="5366489"/>
            <a:ext cx="1066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electrons</a:t>
            </a:r>
            <a:endParaRPr lang="en-US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67600" y="6096000"/>
            <a:ext cx="111443" cy="276999"/>
          </a:xfrm>
          <a:prstGeom prst="rect">
            <a:avLst/>
          </a:prstGeom>
          <a:solidFill>
            <a:srgbClr val="FF0000">
              <a:alpha val="88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418310" y="123881"/>
            <a:ext cx="8268490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  <a:latin typeface="+mj-lt"/>
              </a:rPr>
              <a:t>BeAST detector layout</a:t>
            </a:r>
            <a:endParaRPr lang="en-GB" sz="29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 (BNL)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473699" y="1730970"/>
            <a:ext cx="3683001" cy="3930859"/>
            <a:chOff x="5473699" y="1730970"/>
            <a:chExt cx="3683001" cy="3930859"/>
          </a:xfrm>
        </p:grpSpPr>
        <p:pic>
          <p:nvPicPr>
            <p:cNvPr id="4" name="Picture 3" descr="acc_pt_LR_v3.01_lowRisk_275GeV_milou_25m_true10sigma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05"/>
            <a:stretch/>
          </p:blipFill>
          <p:spPr>
            <a:xfrm rot="5400000">
              <a:off x="5969763" y="2474892"/>
              <a:ext cx="2690873" cy="3683001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066610" y="1730970"/>
              <a:ext cx="2828456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sym typeface="Wingdings"/>
                </a:rPr>
                <a:t>Roman Pots</a:t>
              </a: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~</a:t>
              </a:r>
              <a:r>
                <a:rPr lang="en-US" sz="2400" b="1" dirty="0">
                  <a:solidFill>
                    <a:srgbClr val="FF0000"/>
                  </a:solidFill>
                </a:rPr>
                <a:t>100% </a:t>
              </a:r>
              <a:r>
                <a:rPr lang="en-US" sz="2400" b="1" dirty="0" smtClean="0">
                  <a:solidFill>
                    <a:srgbClr val="FF0000"/>
                  </a:solidFill>
                </a:rPr>
                <a:t>acceptance</a:t>
              </a:r>
              <a:endParaRPr lang="en-US" sz="24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sz="2400" b="1" dirty="0" smtClean="0">
                  <a:solidFill>
                    <a:srgbClr val="FF0000"/>
                  </a:solidFill>
                </a:rPr>
                <a:t>wide </a:t>
              </a:r>
              <a:r>
                <a:rPr lang="en-US" sz="2400" b="1" dirty="0">
                  <a:solidFill>
                    <a:srgbClr val="FF0000"/>
                  </a:solidFill>
                </a:rPr>
                <a:t>coverage in </a:t>
              </a:r>
              <a:r>
                <a:rPr lang="en-US" sz="2400" b="1" i="1" dirty="0">
                  <a:solidFill>
                    <a:srgbClr val="FF0000"/>
                  </a:solidFill>
                </a:rPr>
                <a:t>P</a:t>
              </a:r>
              <a:r>
                <a:rPr lang="en-US" sz="2400" b="1" i="1" baseline="-25000" dirty="0" smtClean="0">
                  <a:solidFill>
                    <a:srgbClr val="FF0000"/>
                  </a:solidFill>
                </a:rPr>
                <a:t>T</a:t>
              </a:r>
              <a:endParaRPr lang="en-US" sz="2400" b="1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69972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1.:|1.8|16.9|0.9|0.9|12.5|2.5|1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42791</TotalTime>
  <Words>4263</Words>
  <Application>Microsoft Macintosh PowerPoint</Application>
  <PresentationFormat>On-screen Show (4:3)</PresentationFormat>
  <Paragraphs>724</Paragraphs>
  <Slides>41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Office Theme</vt:lpstr>
      <vt:lpstr>Equation</vt:lpstr>
      <vt:lpstr>Salvatore Fazio  for the BNL EIC Science Task Force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What about nuclei?</vt:lpstr>
      <vt:lpstr>PowerPoint Presentation</vt:lpstr>
      <vt:lpstr>PowerPoint Presentation</vt:lpstr>
      <vt:lpstr>PowerPoint Presentation</vt:lpstr>
      <vt:lpstr>Saturation and EIC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Brookhaven National Laboratory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789</cp:revision>
  <cp:lastPrinted>2012-03-22T00:20:48Z</cp:lastPrinted>
  <dcterms:created xsi:type="dcterms:W3CDTF">2014-08-28T12:53:18Z</dcterms:created>
  <dcterms:modified xsi:type="dcterms:W3CDTF">2016-09-02T21:42:53Z</dcterms:modified>
</cp:coreProperties>
</file>